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59" r:id="rId3"/>
    <p:sldId id="260" r:id="rId4"/>
    <p:sldId id="258" r:id="rId5"/>
    <p:sldId id="261" r:id="rId6"/>
    <p:sldId id="267" r:id="rId7"/>
    <p:sldId id="262" r:id="rId8"/>
    <p:sldId id="263" r:id="rId9"/>
    <p:sldId id="264" r:id="rId10"/>
    <p:sldId id="266"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94660"/>
  </p:normalViewPr>
  <p:slideViewPr>
    <p:cSldViewPr snapToGrid="0">
      <p:cViewPr>
        <p:scale>
          <a:sx n="89" d="100"/>
          <a:sy n="89" d="100"/>
        </p:scale>
        <p:origin x="-562" y="2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1E9E86-50C5-4CAE-BC97-F3280E80D633}" type="datetimeFigureOut">
              <a:rPr lang="en-IN" smtClean="0"/>
              <a:t>07-03-2025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50A0D4-524E-4E70-AF7A-65D774B42AC9}" type="slidenum">
              <a:rPr lang="en-IN" smtClean="0"/>
              <a:t>‹#›</a:t>
            </a:fld>
            <a:endParaRPr lang="en-IN"/>
          </a:p>
        </p:txBody>
      </p:sp>
    </p:spTree>
    <p:extLst>
      <p:ext uri="{BB962C8B-B14F-4D97-AF65-F5344CB8AC3E}">
        <p14:creationId xmlns:p14="http://schemas.microsoft.com/office/powerpoint/2010/main" val="64402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350A0D4-524E-4E70-AF7A-65D774B42AC9}" type="slidenum">
              <a:rPr lang="en-IN" smtClean="0"/>
              <a:t>3</a:t>
            </a:fld>
            <a:endParaRPr lang="en-IN"/>
          </a:p>
        </p:txBody>
      </p:sp>
    </p:spTree>
    <p:extLst>
      <p:ext uri="{BB962C8B-B14F-4D97-AF65-F5344CB8AC3E}">
        <p14:creationId xmlns:p14="http://schemas.microsoft.com/office/powerpoint/2010/main" val="839527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350A0D4-524E-4E70-AF7A-65D774B42AC9}" type="slidenum">
              <a:rPr lang="en-IN" smtClean="0"/>
              <a:t>7</a:t>
            </a:fld>
            <a:endParaRPr lang="en-IN"/>
          </a:p>
        </p:txBody>
      </p:sp>
    </p:spTree>
    <p:extLst>
      <p:ext uri="{BB962C8B-B14F-4D97-AF65-F5344CB8AC3E}">
        <p14:creationId xmlns:p14="http://schemas.microsoft.com/office/powerpoint/2010/main" val="3278593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9A0DD0-5479-AFC4-DA51-155A44E833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ABF1F4FE-B4B8-F936-FC3D-0D2A070966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3B045DEA-2B7E-31AB-0DCC-9102C941B92F}"/>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5" name="Footer Placeholder 4">
            <a:extLst>
              <a:ext uri="{FF2B5EF4-FFF2-40B4-BE49-F238E27FC236}">
                <a16:creationId xmlns:a16="http://schemas.microsoft.com/office/drawing/2014/main" xmlns="" id="{009E8ED4-27CE-EACD-2B37-3E08CD2BED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B24DAE4F-63CC-5FB7-6E1E-A4125501C113}"/>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3716444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519235-9803-CEBD-4DEA-97D10402B1C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434D3FFA-B8CA-B79F-0101-23FD0DA411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B352758-5F56-12F8-B7B8-29CCDC4628C5}"/>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5" name="Footer Placeholder 4">
            <a:extLst>
              <a:ext uri="{FF2B5EF4-FFF2-40B4-BE49-F238E27FC236}">
                <a16:creationId xmlns:a16="http://schemas.microsoft.com/office/drawing/2014/main" xmlns="" id="{1CDA8AF9-61E3-C0F0-DD71-564E055972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848319FC-3C39-5150-3B6E-B5E4B2EAFC6B}"/>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186483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59AB2FA6-42DD-C909-48D5-9CF8E91D8C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F2F61573-A5E1-6ED9-1E65-6D23BBC53B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E33847B-DC42-8310-37BA-BB74B4094A85}"/>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5" name="Footer Placeholder 4">
            <a:extLst>
              <a:ext uri="{FF2B5EF4-FFF2-40B4-BE49-F238E27FC236}">
                <a16:creationId xmlns:a16="http://schemas.microsoft.com/office/drawing/2014/main" xmlns="" id="{F61B98C3-41C2-4BE4-2D6B-7DC4018419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F8259454-4DF4-0FA7-B928-BE3C381D743B}"/>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1397223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A7C14B-CA78-9536-1502-DD1B6987A3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5C603EC5-34F0-1796-9B54-38C4210EB9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E4A8492-5BC2-92BC-4B10-091CBADC8D20}"/>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5" name="Footer Placeholder 4">
            <a:extLst>
              <a:ext uri="{FF2B5EF4-FFF2-40B4-BE49-F238E27FC236}">
                <a16:creationId xmlns:a16="http://schemas.microsoft.com/office/drawing/2014/main" xmlns="" id="{36AA5B9A-517B-565C-F1E4-8BE0460285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2C7DE01-A691-F779-1F3B-A03858CD4F28}"/>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99444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D42C24-E400-EC15-A113-33CBE19CDB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4DC7266-DD5D-F692-A47E-2A58BD03DFF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ED4A42F-F36C-6C80-E02B-89A628C8D352}"/>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5" name="Footer Placeholder 4">
            <a:extLst>
              <a:ext uri="{FF2B5EF4-FFF2-40B4-BE49-F238E27FC236}">
                <a16:creationId xmlns:a16="http://schemas.microsoft.com/office/drawing/2014/main" xmlns="" id="{10C3AA17-94DB-F13C-D9D0-6626ECD573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27CBD694-6875-378B-C202-534C73593B2E}"/>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4293416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8639F5-C34F-9E20-538E-CB41EA7B078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F439DA8-6945-D030-87DE-B2E937E4E2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6263BB39-0833-A412-C310-5ECB32B1D4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DF16D8FB-4DAC-6607-EB6A-5C8CEFA56804}"/>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6" name="Footer Placeholder 5">
            <a:extLst>
              <a:ext uri="{FF2B5EF4-FFF2-40B4-BE49-F238E27FC236}">
                <a16:creationId xmlns:a16="http://schemas.microsoft.com/office/drawing/2014/main" xmlns="" id="{888B4875-7F20-38CF-F693-1D02637024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4AF4CD83-BC99-CBA3-9BE3-95FEA1452EF3}"/>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4018408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77C7DE-EFFC-AF7B-A3D5-04D2415ADBB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6A1A2810-B8E8-F88F-C531-954B2880E9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9914698B-44B1-D69E-249C-B70E24672F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A6F76182-F847-33C4-DFF2-CEC9E8F193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8F29FAA-A07A-8B7B-D788-9D3ABFEBD2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A5030A78-14AB-F87A-7870-B2FF65822045}"/>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8" name="Footer Placeholder 7">
            <a:extLst>
              <a:ext uri="{FF2B5EF4-FFF2-40B4-BE49-F238E27FC236}">
                <a16:creationId xmlns:a16="http://schemas.microsoft.com/office/drawing/2014/main" xmlns="" id="{59977955-676D-7FCA-0650-9DB6137130B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0FEFF6D6-4FDE-1540-F7C9-07693FB9D6FF}"/>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648775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965D48-7DEF-AA65-84FE-ECD9175A208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53112578-E731-F7B4-DF99-E7CF59793CEE}"/>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4" name="Footer Placeholder 3">
            <a:extLst>
              <a:ext uri="{FF2B5EF4-FFF2-40B4-BE49-F238E27FC236}">
                <a16:creationId xmlns:a16="http://schemas.microsoft.com/office/drawing/2014/main" xmlns="" id="{9433744C-92DF-8483-0236-B62F7A1B369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6CAAD6B0-1305-2159-6468-2B327A52DD15}"/>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3625917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9EC951F-DF14-81EB-F9BE-55F563B0BB0C}"/>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3" name="Footer Placeholder 2">
            <a:extLst>
              <a:ext uri="{FF2B5EF4-FFF2-40B4-BE49-F238E27FC236}">
                <a16:creationId xmlns:a16="http://schemas.microsoft.com/office/drawing/2014/main" xmlns="" id="{4208472B-BF0B-6004-5311-DEF3CE99E3C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B7154350-2408-ED68-B272-20A1C117929E}"/>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1701832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8D221F-A278-680A-4A20-88278C0884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FE3DC648-130E-E269-04BC-E97ED1D80C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635A4AF6-A777-EBDC-6DD8-D008D3BE60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C64DB5A2-0D7D-3780-8902-DD0E4D5178CA}"/>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6" name="Footer Placeholder 5">
            <a:extLst>
              <a:ext uri="{FF2B5EF4-FFF2-40B4-BE49-F238E27FC236}">
                <a16:creationId xmlns:a16="http://schemas.microsoft.com/office/drawing/2014/main" xmlns="" id="{927659DA-1C65-2AAB-58CC-B2D840F54C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304C7C4F-6A9D-78BA-CD44-B18DFFB8761E}"/>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3628148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0B3290-94A8-9503-FAC2-7562E1BD5F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EB47E344-6EC1-46F2-4BB1-B2E8848FF4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1242E4CB-4339-F1AB-7125-EBA8B615B2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3E9ACBC-C359-B15B-03B9-77E70791214F}"/>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6" name="Footer Placeholder 5">
            <a:extLst>
              <a:ext uri="{FF2B5EF4-FFF2-40B4-BE49-F238E27FC236}">
                <a16:creationId xmlns:a16="http://schemas.microsoft.com/office/drawing/2014/main" xmlns="" id="{507154D2-9546-298C-B693-9C3FFB5112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5E0199A3-E24E-503C-F15E-8C12F1B7B155}"/>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4051609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9162B58-9C63-EEA2-29B3-8C5F0CE49D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D5DA09BE-BDE2-19E9-C630-02B081E8A3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D120D639-B1FB-FE69-C0E5-3688B33B0F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D1556FC-74F6-4E96-9E5E-B8CEAB8B2620}" type="datetimeFigureOut">
              <a:rPr lang="en-IN" smtClean="0"/>
              <a:t>07-03-2025</a:t>
            </a:fld>
            <a:endParaRPr lang="en-IN"/>
          </a:p>
        </p:txBody>
      </p:sp>
      <p:sp>
        <p:nvSpPr>
          <p:cNvPr id="5" name="Footer Placeholder 4">
            <a:extLst>
              <a:ext uri="{FF2B5EF4-FFF2-40B4-BE49-F238E27FC236}">
                <a16:creationId xmlns:a16="http://schemas.microsoft.com/office/drawing/2014/main" xmlns="" id="{747C1A5F-6DEB-193F-38E6-27DEB1B189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xmlns="" id="{495D861E-DC99-60C2-0BCB-590125BF98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5DBD072-FD23-498D-BC32-4666ABB68D78}" type="slidenum">
              <a:rPr lang="en-IN" smtClean="0"/>
              <a:t>‹#›</a:t>
            </a:fld>
            <a:endParaRPr lang="en-IN"/>
          </a:p>
        </p:txBody>
      </p:sp>
    </p:spTree>
    <p:extLst>
      <p:ext uri="{BB962C8B-B14F-4D97-AF65-F5344CB8AC3E}">
        <p14:creationId xmlns:p14="http://schemas.microsoft.com/office/powerpoint/2010/main" val="296993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png"/><Relationship Id="rId7" Type="http://schemas.openxmlformats.org/officeDocument/2006/relationships/image" Target="../media/image9.png"/><Relationship Id="rId12" Type="http://schemas.microsoft.com/office/2007/relationships/hdphoto" Target="../media/hdphoto5.wdp"/><Relationship Id="rId2" Type="http://schemas.openxmlformats.org/officeDocument/2006/relationships/image" Target="../media/image6.jp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1.png"/><Relationship Id="rId5" Type="http://schemas.openxmlformats.org/officeDocument/2006/relationships/image" Target="../media/image8.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5" Type="http://schemas.microsoft.com/office/2007/relationships/hdphoto" Target="../media/hdphoto7.wdp"/><Relationship Id="rId10" Type="http://schemas.openxmlformats.org/officeDocument/2006/relationships/image" Target="../media/image18.png"/><Relationship Id="rId4" Type="http://schemas.openxmlformats.org/officeDocument/2006/relationships/image" Target="../media/image15.png"/><Relationship Id="rId9" Type="http://schemas.microsoft.com/office/2007/relationships/hdphoto" Target="../media/hdphoto9.wdp"/></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erson working on a computer&#10;&#10;Description automatically generated">
            <a:extLst>
              <a:ext uri="{FF2B5EF4-FFF2-40B4-BE49-F238E27FC236}">
                <a16:creationId xmlns:a16="http://schemas.microsoft.com/office/drawing/2014/main" xmlns="" id="{DB8AD407-975A-3AE5-6A98-C9CB5296645D}"/>
              </a:ext>
            </a:extLst>
          </p:cNvPr>
          <p:cNvPicPr>
            <a:picLocks noChangeAspect="1"/>
          </p:cNvPicPr>
          <p:nvPr/>
        </p:nvPicPr>
        <p:blipFill rotWithShape="1">
          <a:blip r:embed="rId2">
            <a:extLst>
              <a:ext uri="{28A0092B-C50C-407E-A947-70E740481C1C}">
                <a14:useLocalDpi xmlns:a14="http://schemas.microsoft.com/office/drawing/2010/main" val="0"/>
              </a:ext>
            </a:extLst>
          </a:blip>
          <a:srcRect t="20751" r="8797"/>
          <a:stretch/>
        </p:blipFill>
        <p:spPr>
          <a:xfrm>
            <a:off x="6925734" y="-6111"/>
            <a:ext cx="5266266" cy="6864111"/>
          </a:xfrm>
          <a:prstGeom prst="rect">
            <a:avLst/>
          </a:prstGeom>
        </p:spPr>
      </p:pic>
      <p:sp>
        <p:nvSpPr>
          <p:cNvPr id="3" name="TextBox 2">
            <a:extLst>
              <a:ext uri="{FF2B5EF4-FFF2-40B4-BE49-F238E27FC236}">
                <a16:creationId xmlns:a16="http://schemas.microsoft.com/office/drawing/2014/main" xmlns="" id="{2EBFEEC1-9CC7-ADF3-86CB-5F7870FC8365}"/>
              </a:ext>
            </a:extLst>
          </p:cNvPr>
          <p:cNvSpPr txBox="1"/>
          <p:nvPr/>
        </p:nvSpPr>
        <p:spPr>
          <a:xfrm>
            <a:off x="522505" y="2680254"/>
            <a:ext cx="4267279" cy="1569660"/>
          </a:xfrm>
          <a:prstGeom prst="rect">
            <a:avLst/>
          </a:prstGeom>
          <a:noFill/>
        </p:spPr>
        <p:txBody>
          <a:bodyPr wrap="square">
            <a:spAutoFit/>
          </a:bodyPr>
          <a:lstStyle/>
          <a:p>
            <a:pPr algn="ctr"/>
            <a:r>
              <a:rPr lang="en-IN" sz="4800" b="1" i="0" dirty="0">
                <a:solidFill>
                  <a:schemeClr val="tx1">
                    <a:lumMod val="75000"/>
                    <a:lumOff val="25000"/>
                  </a:schemeClr>
                </a:solidFill>
                <a:effectLst/>
                <a:latin typeface="Montserrat" panose="00000500000000000000" pitchFamily="2" charset="0"/>
              </a:rPr>
              <a:t>IoT In Agriculture</a:t>
            </a:r>
            <a:endParaRPr lang="en-IN" sz="4800" b="1" dirty="0">
              <a:solidFill>
                <a:schemeClr val="tx1">
                  <a:lumMod val="75000"/>
                  <a:lumOff val="25000"/>
                </a:schemeClr>
              </a:solidFill>
              <a:latin typeface="Montserrat" panose="00000500000000000000" pitchFamily="2" charset="0"/>
            </a:endParaRPr>
          </a:p>
        </p:txBody>
      </p:sp>
      <p:grpSp>
        <p:nvGrpSpPr>
          <p:cNvPr id="18" name="Group 17">
            <a:extLst>
              <a:ext uri="{FF2B5EF4-FFF2-40B4-BE49-F238E27FC236}">
                <a16:creationId xmlns:a16="http://schemas.microsoft.com/office/drawing/2014/main" xmlns="" id="{F3B42C10-1449-F28F-236E-979E7E24DA90}"/>
              </a:ext>
            </a:extLst>
          </p:cNvPr>
          <p:cNvGrpSpPr/>
          <p:nvPr/>
        </p:nvGrpSpPr>
        <p:grpSpPr>
          <a:xfrm>
            <a:off x="3980108" y="0"/>
            <a:ext cx="5111247" cy="6864110"/>
            <a:chOff x="5046908" y="0"/>
            <a:chExt cx="5111247" cy="6864110"/>
          </a:xfrm>
        </p:grpSpPr>
        <p:sp>
          <p:nvSpPr>
            <p:cNvPr id="7" name="Freeform: Shape 6">
              <a:extLst>
                <a:ext uri="{FF2B5EF4-FFF2-40B4-BE49-F238E27FC236}">
                  <a16:creationId xmlns:a16="http://schemas.microsoft.com/office/drawing/2014/main" xmlns="" id="{2E817962-59E9-2BB1-3C6F-4807579B39D7}"/>
                </a:ext>
              </a:extLst>
            </p:cNvPr>
            <p:cNvSpPr/>
            <p:nvPr/>
          </p:nvSpPr>
          <p:spPr>
            <a:xfrm flipH="1">
              <a:off x="6116010" y="1905980"/>
              <a:ext cx="3200173" cy="4958130"/>
            </a:xfrm>
            <a:custGeom>
              <a:avLst/>
              <a:gdLst>
                <a:gd name="connsiteX0" fmla="*/ 3200174 w 3200173"/>
                <a:gd name="connsiteY0" fmla="*/ 0 h 4958130"/>
                <a:gd name="connsiteX1" fmla="*/ 1689716 w 3200173"/>
                <a:gd name="connsiteY1" fmla="*/ 4958130 h 4958130"/>
                <a:gd name="connsiteX2" fmla="*/ 0 w 3200173"/>
                <a:gd name="connsiteY2" fmla="*/ 4958130 h 4958130"/>
                <a:gd name="connsiteX3" fmla="*/ 1559347 w 3200173"/>
                <a:gd name="connsiteY3" fmla="*/ 0 h 4958130"/>
                <a:gd name="connsiteX4" fmla="*/ 3200174 w 3200173"/>
                <a:gd name="connsiteY4" fmla="*/ 0 h 495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173" h="4958130">
                  <a:moveTo>
                    <a:pt x="3200174" y="0"/>
                  </a:moveTo>
                  <a:lnTo>
                    <a:pt x="1689716" y="4958130"/>
                  </a:lnTo>
                  <a:lnTo>
                    <a:pt x="0" y="4958130"/>
                  </a:lnTo>
                  <a:lnTo>
                    <a:pt x="1559347" y="0"/>
                  </a:lnTo>
                  <a:lnTo>
                    <a:pt x="3200174" y="0"/>
                  </a:lnTo>
                  <a:close/>
                </a:path>
              </a:pathLst>
            </a:custGeom>
            <a:solidFill>
              <a:schemeClr val="bg2"/>
            </a:solidFill>
            <a:ln w="33937"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xmlns="" id="{E16DDB8B-6EB6-589F-1AEC-006FBE714BC0}"/>
                </a:ext>
              </a:extLst>
            </p:cNvPr>
            <p:cNvSpPr/>
            <p:nvPr/>
          </p:nvSpPr>
          <p:spPr>
            <a:xfrm flipH="1">
              <a:off x="6358416" y="0"/>
              <a:ext cx="3799739" cy="6864110"/>
            </a:xfrm>
            <a:custGeom>
              <a:avLst/>
              <a:gdLst>
                <a:gd name="connsiteX0" fmla="*/ 1708729 w 3799739"/>
                <a:gd name="connsiteY0" fmla="*/ 6864111 h 6864110"/>
                <a:gd name="connsiteX1" fmla="*/ 0 w 3799739"/>
                <a:gd name="connsiteY1" fmla="*/ 6864111 h 6864110"/>
                <a:gd name="connsiteX2" fmla="*/ 2158912 w 3799739"/>
                <a:gd name="connsiteY2" fmla="*/ 0 h 6864110"/>
                <a:gd name="connsiteX3" fmla="*/ 3799740 w 3799739"/>
                <a:gd name="connsiteY3" fmla="*/ 0 h 6864110"/>
                <a:gd name="connsiteX4" fmla="*/ 1708729 w 3799739"/>
                <a:gd name="connsiteY4" fmla="*/ 6864111 h 6864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739" h="6864110">
                  <a:moveTo>
                    <a:pt x="1708729" y="6864111"/>
                  </a:moveTo>
                  <a:lnTo>
                    <a:pt x="0" y="6864111"/>
                  </a:lnTo>
                  <a:lnTo>
                    <a:pt x="2158912" y="0"/>
                  </a:lnTo>
                  <a:lnTo>
                    <a:pt x="3799740" y="0"/>
                  </a:lnTo>
                  <a:lnTo>
                    <a:pt x="1708729" y="6864111"/>
                  </a:lnTo>
                  <a:close/>
                </a:path>
              </a:pathLst>
            </a:custGeom>
            <a:solidFill>
              <a:schemeClr val="accent1"/>
            </a:solidFill>
            <a:ln w="33937"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xmlns="" id="{DBC2F7A3-893C-1D46-22D8-29449D9F25F5}"/>
                </a:ext>
              </a:extLst>
            </p:cNvPr>
            <p:cNvSpPr/>
            <p:nvPr/>
          </p:nvSpPr>
          <p:spPr>
            <a:xfrm flipH="1">
              <a:off x="5966967" y="0"/>
              <a:ext cx="355801" cy="1021570"/>
            </a:xfrm>
            <a:custGeom>
              <a:avLst/>
              <a:gdLst>
                <a:gd name="connsiteX0" fmla="*/ 355801 w 355801"/>
                <a:gd name="connsiteY0" fmla="*/ 0 h 1021570"/>
                <a:gd name="connsiteX1" fmla="*/ 52963 w 355801"/>
                <a:gd name="connsiteY1" fmla="*/ 1021570 h 1021570"/>
                <a:gd name="connsiteX2" fmla="*/ 0 w 355801"/>
                <a:gd name="connsiteY2" fmla="*/ 1021570 h 1021570"/>
                <a:gd name="connsiteX3" fmla="*/ 302838 w 355801"/>
                <a:gd name="connsiteY3" fmla="*/ 0 h 1021570"/>
                <a:gd name="connsiteX4" fmla="*/ 355801 w 355801"/>
                <a:gd name="connsiteY4" fmla="*/ 0 h 102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01" h="1021570">
                  <a:moveTo>
                    <a:pt x="355801" y="0"/>
                  </a:moveTo>
                  <a:lnTo>
                    <a:pt x="52963" y="1021570"/>
                  </a:lnTo>
                  <a:lnTo>
                    <a:pt x="0" y="1021570"/>
                  </a:lnTo>
                  <a:lnTo>
                    <a:pt x="302838" y="0"/>
                  </a:lnTo>
                  <a:lnTo>
                    <a:pt x="355801" y="0"/>
                  </a:lnTo>
                  <a:close/>
                </a:path>
              </a:pathLst>
            </a:custGeom>
            <a:solidFill>
              <a:schemeClr val="accent2"/>
            </a:solidFill>
            <a:ln w="33937" cap="flat">
              <a:noFill/>
              <a:prstDash val="solid"/>
              <a:miter/>
            </a:ln>
          </p:spPr>
          <p:txBody>
            <a:bodyPr rtlCol="0" anchor="ctr"/>
            <a:lstStyle/>
            <a:p>
              <a:endParaRPr lang="en-IN"/>
            </a:p>
          </p:txBody>
        </p:sp>
        <p:grpSp>
          <p:nvGrpSpPr>
            <p:cNvPr id="17" name="Group 16">
              <a:extLst>
                <a:ext uri="{FF2B5EF4-FFF2-40B4-BE49-F238E27FC236}">
                  <a16:creationId xmlns:a16="http://schemas.microsoft.com/office/drawing/2014/main" xmlns="" id="{BE761320-9D3D-318A-D205-A2F2945A8C90}"/>
                </a:ext>
              </a:extLst>
            </p:cNvPr>
            <p:cNvGrpSpPr/>
            <p:nvPr/>
          </p:nvGrpSpPr>
          <p:grpSpPr>
            <a:xfrm>
              <a:off x="5046908" y="0"/>
              <a:ext cx="2271288" cy="4234644"/>
              <a:chOff x="5046908" y="0"/>
              <a:chExt cx="2271288" cy="4234644"/>
            </a:xfrm>
            <a:solidFill>
              <a:schemeClr val="accent2"/>
            </a:solidFill>
          </p:grpSpPr>
          <p:sp>
            <p:nvSpPr>
              <p:cNvPr id="10" name="Freeform: Shape 9">
                <a:extLst>
                  <a:ext uri="{FF2B5EF4-FFF2-40B4-BE49-F238E27FC236}">
                    <a16:creationId xmlns:a16="http://schemas.microsoft.com/office/drawing/2014/main" xmlns="" id="{45F1587A-F599-CE69-2E17-47B6FC58535E}"/>
                  </a:ext>
                </a:extLst>
              </p:cNvPr>
              <p:cNvSpPr/>
              <p:nvPr/>
            </p:nvSpPr>
            <p:spPr>
              <a:xfrm flipH="1">
                <a:off x="5562616" y="1134625"/>
                <a:ext cx="1755580" cy="3100019"/>
              </a:xfrm>
              <a:custGeom>
                <a:avLst/>
                <a:gdLst>
                  <a:gd name="connsiteX0" fmla="*/ 1755580 w 1755580"/>
                  <a:gd name="connsiteY0" fmla="*/ 0 h 3100019"/>
                  <a:gd name="connsiteX1" fmla="*/ 845028 w 1755580"/>
                  <a:gd name="connsiteY1" fmla="*/ 3100020 h 3100019"/>
                  <a:gd name="connsiteX2" fmla="*/ 0 w 1755580"/>
                  <a:gd name="connsiteY2" fmla="*/ 3100020 h 3100019"/>
                  <a:gd name="connsiteX3" fmla="*/ 959780 w 1755580"/>
                  <a:gd name="connsiteY3" fmla="*/ 0 h 3100019"/>
                  <a:gd name="connsiteX4" fmla="*/ 1755580 w 1755580"/>
                  <a:gd name="connsiteY4" fmla="*/ 0 h 310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580" h="3100019">
                    <a:moveTo>
                      <a:pt x="1755580" y="0"/>
                    </a:moveTo>
                    <a:lnTo>
                      <a:pt x="845028" y="3100020"/>
                    </a:lnTo>
                    <a:lnTo>
                      <a:pt x="0" y="3100020"/>
                    </a:lnTo>
                    <a:lnTo>
                      <a:pt x="959780" y="0"/>
                    </a:lnTo>
                    <a:lnTo>
                      <a:pt x="1755580" y="0"/>
                    </a:lnTo>
                    <a:close/>
                  </a:path>
                </a:pathLst>
              </a:custGeom>
              <a:grpFill/>
              <a:ln w="33937"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xmlns="" id="{EA5DC6CB-E72E-C234-55D4-FD1C96842971}"/>
                  </a:ext>
                </a:extLst>
              </p:cNvPr>
              <p:cNvSpPr/>
              <p:nvPr/>
            </p:nvSpPr>
            <p:spPr>
              <a:xfrm flipH="1">
                <a:off x="5046908" y="0"/>
                <a:ext cx="1208977" cy="2829094"/>
              </a:xfrm>
              <a:custGeom>
                <a:avLst/>
                <a:gdLst>
                  <a:gd name="connsiteX0" fmla="*/ 1208977 w 1208977"/>
                  <a:gd name="connsiteY0" fmla="*/ 0 h 2829094"/>
                  <a:gd name="connsiteX1" fmla="*/ 422344 w 1208977"/>
                  <a:gd name="connsiteY1" fmla="*/ 2829095 h 2829094"/>
                  <a:gd name="connsiteX2" fmla="*/ 0 w 1208977"/>
                  <a:gd name="connsiteY2" fmla="*/ 2829095 h 2829094"/>
                  <a:gd name="connsiteX3" fmla="*/ 835861 w 1208977"/>
                  <a:gd name="connsiteY3" fmla="*/ 0 h 2829094"/>
                  <a:gd name="connsiteX4" fmla="*/ 1208977 w 1208977"/>
                  <a:gd name="connsiteY4" fmla="*/ 0 h 2829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977" h="2829094">
                    <a:moveTo>
                      <a:pt x="1208977" y="0"/>
                    </a:moveTo>
                    <a:lnTo>
                      <a:pt x="422344" y="2829095"/>
                    </a:lnTo>
                    <a:lnTo>
                      <a:pt x="0" y="2829095"/>
                    </a:lnTo>
                    <a:lnTo>
                      <a:pt x="835861" y="0"/>
                    </a:lnTo>
                    <a:lnTo>
                      <a:pt x="1208977" y="0"/>
                    </a:lnTo>
                    <a:close/>
                  </a:path>
                </a:pathLst>
              </a:custGeom>
              <a:grpFill/>
              <a:ln w="33937"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2722150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53B515B-B5D3-EB31-B8C9-280BC7DC457D}"/>
              </a:ext>
            </a:extLst>
          </p:cNvPr>
          <p:cNvSpPr txBox="1"/>
          <p:nvPr/>
        </p:nvSpPr>
        <p:spPr>
          <a:xfrm>
            <a:off x="0" y="491966"/>
            <a:ext cx="12192000" cy="584775"/>
          </a:xfrm>
          <a:prstGeom prst="rect">
            <a:avLst/>
          </a:prstGeom>
          <a:noFill/>
        </p:spPr>
        <p:txBody>
          <a:bodyPr wrap="square">
            <a:spAutoFit/>
          </a:bodyPr>
          <a:lstStyle/>
          <a:p>
            <a:pPr algn="ctr"/>
            <a:r>
              <a:rPr lang="en-IN" sz="3200" b="1" i="0" dirty="0">
                <a:solidFill>
                  <a:schemeClr val="tx1">
                    <a:lumMod val="75000"/>
                    <a:lumOff val="25000"/>
                  </a:schemeClr>
                </a:solidFill>
                <a:effectLst/>
                <a:latin typeface="Montserrat" panose="00000500000000000000" pitchFamily="2" charset="0"/>
              </a:rPr>
              <a:t>Challenges And Solutions</a:t>
            </a:r>
            <a:endParaRPr lang="en-IN" sz="3200" b="0" i="0" dirty="0">
              <a:solidFill>
                <a:schemeClr val="tx1">
                  <a:lumMod val="75000"/>
                  <a:lumOff val="25000"/>
                </a:schemeClr>
              </a:solidFill>
              <a:effectLst/>
              <a:latin typeface="Montserrat" panose="00000500000000000000" pitchFamily="2" charset="0"/>
            </a:endParaRPr>
          </a:p>
        </p:txBody>
      </p:sp>
      <p:grpSp>
        <p:nvGrpSpPr>
          <p:cNvPr id="37" name="Group 36">
            <a:extLst>
              <a:ext uri="{FF2B5EF4-FFF2-40B4-BE49-F238E27FC236}">
                <a16:creationId xmlns:a16="http://schemas.microsoft.com/office/drawing/2014/main" xmlns="" id="{693F5392-AC0E-3C43-D82F-357A5155E6D4}"/>
              </a:ext>
            </a:extLst>
          </p:cNvPr>
          <p:cNvGrpSpPr/>
          <p:nvPr/>
        </p:nvGrpSpPr>
        <p:grpSpPr>
          <a:xfrm>
            <a:off x="429804" y="1704744"/>
            <a:ext cx="10893894" cy="5155088"/>
            <a:chOff x="429804" y="1704744"/>
            <a:chExt cx="10893894" cy="5155088"/>
          </a:xfrm>
        </p:grpSpPr>
        <p:grpSp>
          <p:nvGrpSpPr>
            <p:cNvPr id="20" name="Group 19">
              <a:extLst>
                <a:ext uri="{FF2B5EF4-FFF2-40B4-BE49-F238E27FC236}">
                  <a16:creationId xmlns:a16="http://schemas.microsoft.com/office/drawing/2014/main" xmlns="" id="{77EBCB81-63B2-2AD5-039F-4A661F4BD653}"/>
                </a:ext>
              </a:extLst>
            </p:cNvPr>
            <p:cNvGrpSpPr/>
            <p:nvPr/>
          </p:nvGrpSpPr>
          <p:grpSpPr>
            <a:xfrm>
              <a:off x="429804" y="1704744"/>
              <a:ext cx="10893894" cy="5155088"/>
              <a:chOff x="429804" y="1704744"/>
              <a:chExt cx="10893894" cy="5155088"/>
            </a:xfrm>
          </p:grpSpPr>
          <p:grpSp>
            <p:nvGrpSpPr>
              <p:cNvPr id="16" name="Group 15">
                <a:extLst>
                  <a:ext uri="{FF2B5EF4-FFF2-40B4-BE49-F238E27FC236}">
                    <a16:creationId xmlns:a16="http://schemas.microsoft.com/office/drawing/2014/main" xmlns="" id="{607EC8B4-6EE8-4D44-482A-F39EB1F81A60}"/>
                  </a:ext>
                </a:extLst>
              </p:cNvPr>
              <p:cNvGrpSpPr/>
              <p:nvPr/>
            </p:nvGrpSpPr>
            <p:grpSpPr>
              <a:xfrm>
                <a:off x="5268686" y="1704744"/>
                <a:ext cx="6055012" cy="5155087"/>
                <a:chOff x="5268686" y="1704744"/>
                <a:chExt cx="6055012" cy="5155087"/>
              </a:xfrm>
            </p:grpSpPr>
            <p:sp>
              <p:nvSpPr>
                <p:cNvPr id="12" name="Freeform: Shape 11">
                  <a:extLst>
                    <a:ext uri="{FF2B5EF4-FFF2-40B4-BE49-F238E27FC236}">
                      <a16:creationId xmlns:a16="http://schemas.microsoft.com/office/drawing/2014/main" xmlns="" id="{7A802ACB-B3CA-4F80-A939-B84D360363A3}"/>
                    </a:ext>
                  </a:extLst>
                </p:cNvPr>
                <p:cNvSpPr/>
                <p:nvPr/>
              </p:nvSpPr>
              <p:spPr>
                <a:xfrm>
                  <a:off x="5268686" y="1704744"/>
                  <a:ext cx="6055012" cy="5155087"/>
                </a:xfrm>
                <a:custGeom>
                  <a:avLst/>
                  <a:gdLst>
                    <a:gd name="connsiteX0" fmla="*/ 6055013 w 6055012"/>
                    <a:gd name="connsiteY0" fmla="*/ 0 h 5155087"/>
                    <a:gd name="connsiteX1" fmla="*/ 5187992 w 6055012"/>
                    <a:gd name="connsiteY1" fmla="*/ 2059546 h 5155087"/>
                    <a:gd name="connsiteX2" fmla="*/ 4853663 w 6055012"/>
                    <a:gd name="connsiteY2" fmla="*/ 2853873 h 5155087"/>
                    <a:gd name="connsiteX3" fmla="*/ 3884944 w 6055012"/>
                    <a:gd name="connsiteY3" fmla="*/ 5155087 h 5155087"/>
                    <a:gd name="connsiteX4" fmla="*/ 0 w 6055012"/>
                    <a:gd name="connsiteY4" fmla="*/ 5155087 h 5155087"/>
                    <a:gd name="connsiteX5" fmla="*/ 968719 w 6055012"/>
                    <a:gd name="connsiteY5" fmla="*/ 2853873 h 5155087"/>
                    <a:gd name="connsiteX6" fmla="*/ 1303048 w 6055012"/>
                    <a:gd name="connsiteY6" fmla="*/ 2059546 h 5155087"/>
                    <a:gd name="connsiteX7" fmla="*/ 2170069 w 6055012"/>
                    <a:gd name="connsiteY7" fmla="*/ 0 h 5155087"/>
                    <a:gd name="connsiteX8" fmla="*/ 6055013 w 6055012"/>
                    <a:gd name="connsiteY8" fmla="*/ 0 h 515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55012" h="5155087">
                      <a:moveTo>
                        <a:pt x="6055013" y="0"/>
                      </a:moveTo>
                      <a:lnTo>
                        <a:pt x="5187992" y="2059546"/>
                      </a:lnTo>
                      <a:lnTo>
                        <a:pt x="4853663" y="2853873"/>
                      </a:lnTo>
                      <a:lnTo>
                        <a:pt x="3884944" y="5155087"/>
                      </a:lnTo>
                      <a:lnTo>
                        <a:pt x="0" y="5155087"/>
                      </a:lnTo>
                      <a:lnTo>
                        <a:pt x="968719" y="2853873"/>
                      </a:lnTo>
                      <a:lnTo>
                        <a:pt x="1303048" y="2059546"/>
                      </a:lnTo>
                      <a:lnTo>
                        <a:pt x="2170069" y="0"/>
                      </a:lnTo>
                      <a:lnTo>
                        <a:pt x="6055013" y="0"/>
                      </a:lnTo>
                      <a:close/>
                    </a:path>
                  </a:pathLst>
                </a:custGeom>
                <a:solidFill>
                  <a:schemeClr val="accent2"/>
                </a:solidFill>
                <a:ln w="3468"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xmlns="" id="{57C2E907-4208-6D37-F950-F3C7D530A1FF}"/>
                    </a:ext>
                  </a:extLst>
                </p:cNvPr>
                <p:cNvSpPr/>
                <p:nvPr/>
              </p:nvSpPr>
              <p:spPr>
                <a:xfrm>
                  <a:off x="5729261" y="1969086"/>
                  <a:ext cx="5060600" cy="4535169"/>
                </a:xfrm>
                <a:custGeom>
                  <a:avLst/>
                  <a:gdLst>
                    <a:gd name="connsiteX0" fmla="*/ 19687 w 5060600"/>
                    <a:gd name="connsiteY0" fmla="*/ 4535170 h 4535169"/>
                    <a:gd name="connsiteX1" fmla="*/ 0 w 5060600"/>
                    <a:gd name="connsiteY1" fmla="*/ 4525169 h 4535169"/>
                    <a:gd name="connsiteX2" fmla="*/ 700637 w 5060600"/>
                    <a:gd name="connsiteY2" fmla="*/ 2860782 h 4535169"/>
                    <a:gd name="connsiteX3" fmla="*/ 1034967 w 5060600"/>
                    <a:gd name="connsiteY3" fmla="*/ 2066455 h 4535169"/>
                    <a:gd name="connsiteX4" fmla="*/ 1904904 w 5060600"/>
                    <a:gd name="connsiteY4" fmla="*/ 0 h 4535169"/>
                    <a:gd name="connsiteX5" fmla="*/ 5060601 w 5060600"/>
                    <a:gd name="connsiteY5" fmla="*/ 0 h 4535169"/>
                    <a:gd name="connsiteX6" fmla="*/ 5060601 w 5060600"/>
                    <a:gd name="connsiteY6" fmla="*/ 23858 h 4535169"/>
                    <a:gd name="connsiteX7" fmla="*/ 1918758 w 5060600"/>
                    <a:gd name="connsiteY7" fmla="*/ 23858 h 4535169"/>
                    <a:gd name="connsiteX8" fmla="*/ 1054654 w 5060600"/>
                    <a:gd name="connsiteY8" fmla="*/ 2076495 h 4535169"/>
                    <a:gd name="connsiteX9" fmla="*/ 720324 w 5060600"/>
                    <a:gd name="connsiteY9" fmla="*/ 2870783 h 4535169"/>
                    <a:gd name="connsiteX10" fmla="*/ 19687 w 5060600"/>
                    <a:gd name="connsiteY10" fmla="*/ 4535170 h 45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600" h="4535169">
                      <a:moveTo>
                        <a:pt x="19687" y="4535170"/>
                      </a:moveTo>
                      <a:lnTo>
                        <a:pt x="0" y="4525169"/>
                      </a:lnTo>
                      <a:lnTo>
                        <a:pt x="700637" y="2860782"/>
                      </a:lnTo>
                      <a:lnTo>
                        <a:pt x="1034967" y="2066455"/>
                      </a:lnTo>
                      <a:lnTo>
                        <a:pt x="1904904" y="0"/>
                      </a:lnTo>
                      <a:lnTo>
                        <a:pt x="5060601" y="0"/>
                      </a:lnTo>
                      <a:lnTo>
                        <a:pt x="5060601" y="23858"/>
                      </a:lnTo>
                      <a:lnTo>
                        <a:pt x="1918758" y="23858"/>
                      </a:lnTo>
                      <a:lnTo>
                        <a:pt x="1054654" y="2076495"/>
                      </a:lnTo>
                      <a:lnTo>
                        <a:pt x="720324" y="2870783"/>
                      </a:lnTo>
                      <a:lnTo>
                        <a:pt x="19687" y="4535170"/>
                      </a:lnTo>
                      <a:close/>
                    </a:path>
                  </a:pathLst>
                </a:custGeom>
                <a:solidFill>
                  <a:srgbClr val="FFFFFF"/>
                </a:solidFill>
                <a:ln w="3468"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xmlns="" id="{AF753846-5FF6-8669-CD9A-58173ABE0018}"/>
                    </a:ext>
                  </a:extLst>
                </p:cNvPr>
                <p:cNvSpPr/>
                <p:nvPr/>
              </p:nvSpPr>
              <p:spPr>
                <a:xfrm>
                  <a:off x="6905058" y="2182233"/>
                  <a:ext cx="4219273" cy="794326"/>
                </a:xfrm>
                <a:custGeom>
                  <a:avLst/>
                  <a:gdLst>
                    <a:gd name="connsiteX0" fmla="*/ 4219274 w 4219273"/>
                    <a:gd name="connsiteY0" fmla="*/ 0 h 794326"/>
                    <a:gd name="connsiteX1" fmla="*/ 3884944 w 4219273"/>
                    <a:gd name="connsiteY1" fmla="*/ 794327 h 794326"/>
                    <a:gd name="connsiteX2" fmla="*/ 0 w 4219273"/>
                    <a:gd name="connsiteY2" fmla="*/ 794327 h 794326"/>
                    <a:gd name="connsiteX3" fmla="*/ 334330 w 4219273"/>
                    <a:gd name="connsiteY3" fmla="*/ 0 h 794326"/>
                    <a:gd name="connsiteX4" fmla="*/ 4219274 w 4219273"/>
                    <a:gd name="connsiteY4" fmla="*/ 0 h 794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9273" h="794326">
                      <a:moveTo>
                        <a:pt x="4219274" y="0"/>
                      </a:moveTo>
                      <a:lnTo>
                        <a:pt x="3884944" y="794327"/>
                      </a:lnTo>
                      <a:lnTo>
                        <a:pt x="0" y="794327"/>
                      </a:lnTo>
                      <a:lnTo>
                        <a:pt x="334330" y="0"/>
                      </a:lnTo>
                      <a:lnTo>
                        <a:pt x="4219274" y="0"/>
                      </a:lnTo>
                      <a:close/>
                    </a:path>
                  </a:pathLst>
                </a:custGeom>
                <a:solidFill>
                  <a:srgbClr val="FFFFFF">
                    <a:alpha val="30000"/>
                  </a:srgbClr>
                </a:solidFill>
                <a:ln w="3468" cap="flat">
                  <a:noFill/>
                  <a:prstDash val="solid"/>
                  <a:miter/>
                </a:ln>
              </p:spPr>
              <p:txBody>
                <a:bodyPr rtlCol="0" anchor="ctr"/>
                <a:lstStyle/>
                <a:p>
                  <a:endParaRPr lang="en-IN"/>
                </a:p>
              </p:txBody>
            </p:sp>
          </p:grpSp>
          <p:grpSp>
            <p:nvGrpSpPr>
              <p:cNvPr id="19" name="Group 18">
                <a:extLst>
                  <a:ext uri="{FF2B5EF4-FFF2-40B4-BE49-F238E27FC236}">
                    <a16:creationId xmlns:a16="http://schemas.microsoft.com/office/drawing/2014/main" xmlns="" id="{B9704815-40EC-6258-1793-30ACAA0A4964}"/>
                  </a:ext>
                </a:extLst>
              </p:cNvPr>
              <p:cNvGrpSpPr/>
              <p:nvPr/>
            </p:nvGrpSpPr>
            <p:grpSpPr>
              <a:xfrm>
                <a:off x="429804" y="1704745"/>
                <a:ext cx="9980303" cy="5155087"/>
                <a:chOff x="429804" y="1704745"/>
                <a:chExt cx="9980303" cy="5155087"/>
              </a:xfrm>
            </p:grpSpPr>
            <p:grpSp>
              <p:nvGrpSpPr>
                <p:cNvPr id="15" name="Group 14">
                  <a:extLst>
                    <a:ext uri="{FF2B5EF4-FFF2-40B4-BE49-F238E27FC236}">
                      <a16:creationId xmlns:a16="http://schemas.microsoft.com/office/drawing/2014/main" xmlns="" id="{5B6B8275-DFCF-A90A-3052-F0B16CA96E9A}"/>
                    </a:ext>
                  </a:extLst>
                </p:cNvPr>
                <p:cNvGrpSpPr/>
                <p:nvPr/>
              </p:nvGrpSpPr>
              <p:grpSpPr>
                <a:xfrm>
                  <a:off x="429804" y="1704745"/>
                  <a:ext cx="6055012" cy="5155087"/>
                  <a:chOff x="867954" y="1704745"/>
                  <a:chExt cx="6055012" cy="5155087"/>
                </a:xfrm>
              </p:grpSpPr>
              <p:sp>
                <p:nvSpPr>
                  <p:cNvPr id="8" name="Freeform: Shape 7">
                    <a:extLst>
                      <a:ext uri="{FF2B5EF4-FFF2-40B4-BE49-F238E27FC236}">
                        <a16:creationId xmlns:a16="http://schemas.microsoft.com/office/drawing/2014/main" xmlns="" id="{69EEF201-0B11-0C62-5612-5DCC04D09B99}"/>
                      </a:ext>
                    </a:extLst>
                  </p:cNvPr>
                  <p:cNvSpPr/>
                  <p:nvPr/>
                </p:nvSpPr>
                <p:spPr>
                  <a:xfrm>
                    <a:off x="867954" y="1704745"/>
                    <a:ext cx="6055012" cy="5155087"/>
                  </a:xfrm>
                  <a:custGeom>
                    <a:avLst/>
                    <a:gdLst>
                      <a:gd name="connsiteX0" fmla="*/ 6055013 w 6055012"/>
                      <a:gd name="connsiteY0" fmla="*/ 0 h 5155087"/>
                      <a:gd name="connsiteX1" fmla="*/ 5187992 w 6055012"/>
                      <a:gd name="connsiteY1" fmla="*/ 2059546 h 5155087"/>
                      <a:gd name="connsiteX2" fmla="*/ 4853663 w 6055012"/>
                      <a:gd name="connsiteY2" fmla="*/ 2853873 h 5155087"/>
                      <a:gd name="connsiteX3" fmla="*/ 3884944 w 6055012"/>
                      <a:gd name="connsiteY3" fmla="*/ 5155087 h 5155087"/>
                      <a:gd name="connsiteX4" fmla="*/ 0 w 6055012"/>
                      <a:gd name="connsiteY4" fmla="*/ 5155087 h 5155087"/>
                      <a:gd name="connsiteX5" fmla="*/ 968719 w 6055012"/>
                      <a:gd name="connsiteY5" fmla="*/ 2853873 h 5155087"/>
                      <a:gd name="connsiteX6" fmla="*/ 1303048 w 6055012"/>
                      <a:gd name="connsiteY6" fmla="*/ 2059546 h 5155087"/>
                      <a:gd name="connsiteX7" fmla="*/ 2170069 w 6055012"/>
                      <a:gd name="connsiteY7" fmla="*/ 0 h 5155087"/>
                      <a:gd name="connsiteX8" fmla="*/ 6055013 w 6055012"/>
                      <a:gd name="connsiteY8" fmla="*/ 0 h 515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55012" h="5155087">
                        <a:moveTo>
                          <a:pt x="6055013" y="0"/>
                        </a:moveTo>
                        <a:lnTo>
                          <a:pt x="5187992" y="2059546"/>
                        </a:lnTo>
                        <a:lnTo>
                          <a:pt x="4853663" y="2853873"/>
                        </a:lnTo>
                        <a:lnTo>
                          <a:pt x="3884944" y="5155087"/>
                        </a:lnTo>
                        <a:lnTo>
                          <a:pt x="0" y="5155087"/>
                        </a:lnTo>
                        <a:lnTo>
                          <a:pt x="968719" y="2853873"/>
                        </a:lnTo>
                        <a:lnTo>
                          <a:pt x="1303048" y="2059546"/>
                        </a:lnTo>
                        <a:lnTo>
                          <a:pt x="2170069" y="0"/>
                        </a:lnTo>
                        <a:lnTo>
                          <a:pt x="6055013" y="0"/>
                        </a:lnTo>
                        <a:close/>
                      </a:path>
                    </a:pathLst>
                  </a:custGeom>
                  <a:solidFill>
                    <a:schemeClr val="accent1"/>
                  </a:solidFill>
                  <a:ln w="3468" cap="flat">
                    <a:noFill/>
                    <a:prstDash val="solid"/>
                    <a:miter/>
                  </a:ln>
                </p:spPr>
                <p:txBody>
                  <a:bodyPr rtlCol="0" anchor="ctr"/>
                  <a:lstStyle/>
                  <a:p>
                    <a:endParaRPr lang="en-IN" dirty="0"/>
                  </a:p>
                </p:txBody>
              </p:sp>
              <p:sp>
                <p:nvSpPr>
                  <p:cNvPr id="9" name="Freeform: Shape 8">
                    <a:extLst>
                      <a:ext uri="{FF2B5EF4-FFF2-40B4-BE49-F238E27FC236}">
                        <a16:creationId xmlns:a16="http://schemas.microsoft.com/office/drawing/2014/main" xmlns="" id="{F7CF48A2-2D3A-13B6-2376-8F8927B1754D}"/>
                      </a:ext>
                    </a:extLst>
                  </p:cNvPr>
                  <p:cNvSpPr/>
                  <p:nvPr/>
                </p:nvSpPr>
                <p:spPr>
                  <a:xfrm>
                    <a:off x="1328529" y="1969087"/>
                    <a:ext cx="5060600" cy="4535169"/>
                  </a:xfrm>
                  <a:custGeom>
                    <a:avLst/>
                    <a:gdLst>
                      <a:gd name="connsiteX0" fmla="*/ 19687 w 5060600"/>
                      <a:gd name="connsiteY0" fmla="*/ 4535170 h 4535169"/>
                      <a:gd name="connsiteX1" fmla="*/ 0 w 5060600"/>
                      <a:gd name="connsiteY1" fmla="*/ 4525169 h 4535169"/>
                      <a:gd name="connsiteX2" fmla="*/ 700637 w 5060600"/>
                      <a:gd name="connsiteY2" fmla="*/ 2860782 h 4535169"/>
                      <a:gd name="connsiteX3" fmla="*/ 1034967 w 5060600"/>
                      <a:gd name="connsiteY3" fmla="*/ 2066455 h 4535169"/>
                      <a:gd name="connsiteX4" fmla="*/ 1904904 w 5060600"/>
                      <a:gd name="connsiteY4" fmla="*/ 0 h 4535169"/>
                      <a:gd name="connsiteX5" fmla="*/ 5060601 w 5060600"/>
                      <a:gd name="connsiteY5" fmla="*/ 0 h 4535169"/>
                      <a:gd name="connsiteX6" fmla="*/ 5060601 w 5060600"/>
                      <a:gd name="connsiteY6" fmla="*/ 23858 h 4535169"/>
                      <a:gd name="connsiteX7" fmla="*/ 1918758 w 5060600"/>
                      <a:gd name="connsiteY7" fmla="*/ 23858 h 4535169"/>
                      <a:gd name="connsiteX8" fmla="*/ 1054654 w 5060600"/>
                      <a:gd name="connsiteY8" fmla="*/ 2076495 h 4535169"/>
                      <a:gd name="connsiteX9" fmla="*/ 720324 w 5060600"/>
                      <a:gd name="connsiteY9" fmla="*/ 2870783 h 4535169"/>
                      <a:gd name="connsiteX10" fmla="*/ 19687 w 5060600"/>
                      <a:gd name="connsiteY10" fmla="*/ 4535170 h 45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600" h="4535169">
                        <a:moveTo>
                          <a:pt x="19687" y="4535170"/>
                        </a:moveTo>
                        <a:lnTo>
                          <a:pt x="0" y="4525169"/>
                        </a:lnTo>
                        <a:lnTo>
                          <a:pt x="700637" y="2860782"/>
                        </a:lnTo>
                        <a:lnTo>
                          <a:pt x="1034967" y="2066455"/>
                        </a:lnTo>
                        <a:lnTo>
                          <a:pt x="1904904" y="0"/>
                        </a:lnTo>
                        <a:lnTo>
                          <a:pt x="5060601" y="0"/>
                        </a:lnTo>
                        <a:lnTo>
                          <a:pt x="5060601" y="23858"/>
                        </a:lnTo>
                        <a:lnTo>
                          <a:pt x="1918758" y="23858"/>
                        </a:lnTo>
                        <a:lnTo>
                          <a:pt x="1054654" y="2076495"/>
                        </a:lnTo>
                        <a:lnTo>
                          <a:pt x="720324" y="2870783"/>
                        </a:lnTo>
                        <a:lnTo>
                          <a:pt x="19687" y="4535170"/>
                        </a:lnTo>
                        <a:close/>
                      </a:path>
                    </a:pathLst>
                  </a:custGeom>
                  <a:solidFill>
                    <a:srgbClr val="FFFFFF"/>
                  </a:solidFill>
                  <a:ln w="3468"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xmlns="" id="{989F22A1-EA59-FCA5-5461-C937E2F1D9B5}"/>
                      </a:ext>
                    </a:extLst>
                  </p:cNvPr>
                  <p:cNvSpPr/>
                  <p:nvPr/>
                </p:nvSpPr>
                <p:spPr>
                  <a:xfrm>
                    <a:off x="2504326" y="2182234"/>
                    <a:ext cx="4219273" cy="794326"/>
                  </a:xfrm>
                  <a:custGeom>
                    <a:avLst/>
                    <a:gdLst>
                      <a:gd name="connsiteX0" fmla="*/ 4219274 w 4219273"/>
                      <a:gd name="connsiteY0" fmla="*/ 0 h 794326"/>
                      <a:gd name="connsiteX1" fmla="*/ 3884944 w 4219273"/>
                      <a:gd name="connsiteY1" fmla="*/ 794327 h 794326"/>
                      <a:gd name="connsiteX2" fmla="*/ 0 w 4219273"/>
                      <a:gd name="connsiteY2" fmla="*/ 794327 h 794326"/>
                      <a:gd name="connsiteX3" fmla="*/ 334330 w 4219273"/>
                      <a:gd name="connsiteY3" fmla="*/ 0 h 794326"/>
                      <a:gd name="connsiteX4" fmla="*/ 4219274 w 4219273"/>
                      <a:gd name="connsiteY4" fmla="*/ 0 h 794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9273" h="794326">
                        <a:moveTo>
                          <a:pt x="4219274" y="0"/>
                        </a:moveTo>
                        <a:lnTo>
                          <a:pt x="3884944" y="794327"/>
                        </a:lnTo>
                        <a:lnTo>
                          <a:pt x="0" y="794327"/>
                        </a:lnTo>
                        <a:lnTo>
                          <a:pt x="334330" y="0"/>
                        </a:lnTo>
                        <a:lnTo>
                          <a:pt x="4219274" y="0"/>
                        </a:lnTo>
                        <a:close/>
                      </a:path>
                    </a:pathLst>
                  </a:custGeom>
                  <a:solidFill>
                    <a:srgbClr val="FFFFFF">
                      <a:alpha val="30000"/>
                    </a:srgbClr>
                  </a:solidFill>
                  <a:ln w="3468" cap="flat">
                    <a:noFill/>
                    <a:prstDash val="solid"/>
                    <a:miter/>
                  </a:ln>
                </p:spPr>
                <p:txBody>
                  <a:bodyPr rtlCol="0" anchor="ctr"/>
                  <a:lstStyle/>
                  <a:p>
                    <a:pPr algn="ctr"/>
                    <a:endParaRPr lang="en-IN">
                      <a:solidFill>
                        <a:schemeClr val="bg1"/>
                      </a:solidFill>
                      <a:latin typeface="Montserrat" panose="00000500000000000000" pitchFamily="2" charset="0"/>
                    </a:endParaRPr>
                  </a:p>
                </p:txBody>
              </p:sp>
            </p:grpSp>
            <p:sp>
              <p:nvSpPr>
                <p:cNvPr id="18" name="TextBox 17">
                  <a:extLst>
                    <a:ext uri="{FF2B5EF4-FFF2-40B4-BE49-F238E27FC236}">
                      <a16:creationId xmlns:a16="http://schemas.microsoft.com/office/drawing/2014/main" xmlns="" id="{72703E63-AD97-D4F2-BD89-8BAC3F80488D}"/>
                    </a:ext>
                  </a:extLst>
                </p:cNvPr>
                <p:cNvSpPr txBox="1"/>
                <p:nvPr/>
              </p:nvSpPr>
              <p:spPr>
                <a:xfrm>
                  <a:off x="2780400" y="2394731"/>
                  <a:ext cx="2790825" cy="369332"/>
                </a:xfrm>
                <a:prstGeom prst="rect">
                  <a:avLst/>
                </a:prstGeom>
                <a:noFill/>
              </p:spPr>
              <p:txBody>
                <a:bodyPr wrap="square">
                  <a:spAutoFit/>
                </a:bodyPr>
                <a:lstStyle/>
                <a:p>
                  <a:pPr algn="ctr"/>
                  <a:r>
                    <a:rPr lang="en-IN" sz="1800" b="1" i="0" dirty="0">
                      <a:solidFill>
                        <a:schemeClr val="bg1"/>
                      </a:solidFill>
                      <a:effectLst/>
                      <a:latin typeface="Montserrat" panose="00000500000000000000" pitchFamily="2" charset="0"/>
                    </a:rPr>
                    <a:t>Challenges</a:t>
                  </a:r>
                  <a:endParaRPr lang="en-IN" dirty="0">
                    <a:solidFill>
                      <a:schemeClr val="bg1"/>
                    </a:solidFill>
                    <a:latin typeface="Montserrat" panose="00000500000000000000" pitchFamily="2" charset="0"/>
                  </a:endParaRPr>
                </a:p>
              </p:txBody>
            </p:sp>
            <p:sp>
              <p:nvSpPr>
                <p:cNvPr id="21" name="TextBox 20">
                  <a:extLst>
                    <a:ext uri="{FF2B5EF4-FFF2-40B4-BE49-F238E27FC236}">
                      <a16:creationId xmlns:a16="http://schemas.microsoft.com/office/drawing/2014/main" xmlns="" id="{20F0E966-87B5-B537-3CA7-0154842C505C}"/>
                    </a:ext>
                  </a:extLst>
                </p:cNvPr>
                <p:cNvSpPr txBox="1"/>
                <p:nvPr/>
              </p:nvSpPr>
              <p:spPr>
                <a:xfrm>
                  <a:off x="7619282" y="2394730"/>
                  <a:ext cx="2790825" cy="369332"/>
                </a:xfrm>
                <a:prstGeom prst="rect">
                  <a:avLst/>
                </a:prstGeom>
                <a:noFill/>
              </p:spPr>
              <p:txBody>
                <a:bodyPr wrap="square">
                  <a:spAutoFit/>
                </a:bodyPr>
                <a:lstStyle/>
                <a:p>
                  <a:pPr algn="ctr"/>
                  <a:r>
                    <a:rPr lang="en-IN" sz="1800" b="1" i="0" dirty="0">
                      <a:solidFill>
                        <a:schemeClr val="bg1"/>
                      </a:solidFill>
                      <a:effectLst/>
                      <a:latin typeface="Montserrat" panose="00000500000000000000" pitchFamily="2" charset="0"/>
                    </a:rPr>
                    <a:t>Challenges</a:t>
                  </a:r>
                  <a:endParaRPr lang="en-IN" dirty="0">
                    <a:solidFill>
                      <a:schemeClr val="bg1"/>
                    </a:solidFill>
                    <a:latin typeface="Montserrat" panose="00000500000000000000" pitchFamily="2" charset="0"/>
                  </a:endParaRPr>
                </a:p>
              </p:txBody>
            </p:sp>
          </p:grpSp>
        </p:grpSp>
        <p:grpSp>
          <p:nvGrpSpPr>
            <p:cNvPr id="28" name="Group 27">
              <a:extLst>
                <a:ext uri="{FF2B5EF4-FFF2-40B4-BE49-F238E27FC236}">
                  <a16:creationId xmlns:a16="http://schemas.microsoft.com/office/drawing/2014/main" xmlns="" id="{78F238E3-9832-5372-FBED-2DEAE55A137F}"/>
                </a:ext>
              </a:extLst>
            </p:cNvPr>
            <p:cNvGrpSpPr/>
            <p:nvPr/>
          </p:nvGrpSpPr>
          <p:grpSpPr>
            <a:xfrm>
              <a:off x="1342477" y="3224250"/>
              <a:ext cx="4114060" cy="3295672"/>
              <a:chOff x="1361527" y="3224250"/>
              <a:chExt cx="4114060" cy="3295672"/>
            </a:xfrm>
          </p:grpSpPr>
          <p:sp>
            <p:nvSpPr>
              <p:cNvPr id="23" name="TextBox 22">
                <a:extLst>
                  <a:ext uri="{FF2B5EF4-FFF2-40B4-BE49-F238E27FC236}">
                    <a16:creationId xmlns:a16="http://schemas.microsoft.com/office/drawing/2014/main" xmlns="" id="{A1BF2A72-864F-978E-161C-37D249620D45}"/>
                  </a:ext>
                </a:extLst>
              </p:cNvPr>
              <p:cNvSpPr txBox="1"/>
              <p:nvPr/>
            </p:nvSpPr>
            <p:spPr>
              <a:xfrm>
                <a:off x="2541339" y="3224250"/>
                <a:ext cx="2934248" cy="307777"/>
              </a:xfrm>
              <a:prstGeom prst="rect">
                <a:avLst/>
              </a:prstGeom>
              <a:noFill/>
            </p:spPr>
            <p:txBody>
              <a:bodyPr wrap="square">
                <a:spAutoFit/>
              </a:bodyPr>
              <a:lstStyle/>
              <a:p>
                <a:pPr marL="285750" indent="-285750">
                  <a:buFont typeface="Arial" panose="020B0604020202020204" pitchFamily="34" charset="0"/>
                  <a:buChar char="•"/>
                </a:pPr>
                <a:r>
                  <a:rPr lang="en-IN" sz="1400" i="0" dirty="0">
                    <a:solidFill>
                      <a:schemeClr val="bg1"/>
                    </a:solidFill>
                    <a:effectLst/>
                    <a:latin typeface="Montserrat" panose="00000500000000000000" pitchFamily="2" charset="0"/>
                  </a:rPr>
                  <a:t>High Initial Costs</a:t>
                </a:r>
                <a:endParaRPr lang="en-IN" sz="1400" dirty="0">
                  <a:solidFill>
                    <a:schemeClr val="bg1"/>
                  </a:solidFill>
                  <a:latin typeface="Montserrat" panose="00000500000000000000" pitchFamily="2" charset="0"/>
                </a:endParaRPr>
              </a:p>
            </p:txBody>
          </p:sp>
          <p:sp>
            <p:nvSpPr>
              <p:cNvPr id="24" name="TextBox 23">
                <a:extLst>
                  <a:ext uri="{FF2B5EF4-FFF2-40B4-BE49-F238E27FC236}">
                    <a16:creationId xmlns:a16="http://schemas.microsoft.com/office/drawing/2014/main" xmlns="" id="{CFD2EC6A-4C48-25C4-9CA2-C2F231BDFDC5}"/>
                  </a:ext>
                </a:extLst>
              </p:cNvPr>
              <p:cNvSpPr txBox="1"/>
              <p:nvPr/>
            </p:nvSpPr>
            <p:spPr>
              <a:xfrm>
                <a:off x="2246386" y="3863502"/>
                <a:ext cx="2934248" cy="307777"/>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latin typeface="Montserrat" panose="00000500000000000000" pitchFamily="2" charset="0"/>
                  </a:rPr>
                  <a:t>Connectivity Issues</a:t>
                </a:r>
              </a:p>
            </p:txBody>
          </p:sp>
          <p:sp>
            <p:nvSpPr>
              <p:cNvPr id="25" name="TextBox 24">
                <a:extLst>
                  <a:ext uri="{FF2B5EF4-FFF2-40B4-BE49-F238E27FC236}">
                    <a16:creationId xmlns:a16="http://schemas.microsoft.com/office/drawing/2014/main" xmlns="" id="{4DFA9AAD-187C-47CE-3418-E654DA1A0377}"/>
                  </a:ext>
                </a:extLst>
              </p:cNvPr>
              <p:cNvSpPr txBox="1"/>
              <p:nvPr/>
            </p:nvSpPr>
            <p:spPr>
              <a:xfrm>
                <a:off x="1951433" y="4502754"/>
                <a:ext cx="2934248" cy="523220"/>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latin typeface="Montserrat" panose="00000500000000000000" pitchFamily="2" charset="0"/>
                  </a:rPr>
                  <a:t>Data Management and Security</a:t>
                </a:r>
              </a:p>
            </p:txBody>
          </p:sp>
          <p:sp>
            <p:nvSpPr>
              <p:cNvPr id="26" name="TextBox 25">
                <a:extLst>
                  <a:ext uri="{FF2B5EF4-FFF2-40B4-BE49-F238E27FC236}">
                    <a16:creationId xmlns:a16="http://schemas.microsoft.com/office/drawing/2014/main" xmlns="" id="{1E7E812D-7407-16B7-86EB-58CFFBDF2C9E}"/>
                  </a:ext>
                </a:extLst>
              </p:cNvPr>
              <p:cNvSpPr txBox="1"/>
              <p:nvPr/>
            </p:nvSpPr>
            <p:spPr>
              <a:xfrm>
                <a:off x="1656480" y="5357449"/>
                <a:ext cx="2934248" cy="307777"/>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latin typeface="Montserrat" panose="00000500000000000000" pitchFamily="2" charset="0"/>
                  </a:rPr>
                  <a:t>Technical </a:t>
                </a:r>
                <a:r>
                  <a:rPr lang="en-IN" sz="1400">
                    <a:solidFill>
                      <a:schemeClr val="bg1"/>
                    </a:solidFill>
                    <a:latin typeface="Montserrat" panose="00000500000000000000" pitchFamily="2" charset="0"/>
                  </a:rPr>
                  <a:t>Skills Gap</a:t>
                </a:r>
                <a:endParaRPr lang="en-IN" sz="1400" dirty="0">
                  <a:solidFill>
                    <a:schemeClr val="bg1"/>
                  </a:solidFill>
                  <a:latin typeface="Montserrat" panose="00000500000000000000" pitchFamily="2" charset="0"/>
                </a:endParaRPr>
              </a:p>
            </p:txBody>
          </p:sp>
          <p:sp>
            <p:nvSpPr>
              <p:cNvPr id="27" name="TextBox 26">
                <a:extLst>
                  <a:ext uri="{FF2B5EF4-FFF2-40B4-BE49-F238E27FC236}">
                    <a16:creationId xmlns:a16="http://schemas.microsoft.com/office/drawing/2014/main" xmlns="" id="{942DF7E3-0B76-E35F-5830-7E8791013335}"/>
                  </a:ext>
                </a:extLst>
              </p:cNvPr>
              <p:cNvSpPr txBox="1"/>
              <p:nvPr/>
            </p:nvSpPr>
            <p:spPr>
              <a:xfrm>
                <a:off x="1361527" y="5996702"/>
                <a:ext cx="2934248" cy="523220"/>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latin typeface="Montserrat" panose="00000500000000000000" pitchFamily="2" charset="0"/>
                  </a:rPr>
                  <a:t>Integration with Existing Systems</a:t>
                </a:r>
              </a:p>
            </p:txBody>
          </p:sp>
        </p:grpSp>
        <p:grpSp>
          <p:nvGrpSpPr>
            <p:cNvPr id="36" name="Group 35">
              <a:extLst>
                <a:ext uri="{FF2B5EF4-FFF2-40B4-BE49-F238E27FC236}">
                  <a16:creationId xmlns:a16="http://schemas.microsoft.com/office/drawing/2014/main" xmlns="" id="{062B0A50-DC33-6AAA-D72D-48F2AF903F51}"/>
                </a:ext>
              </a:extLst>
            </p:cNvPr>
            <p:cNvGrpSpPr/>
            <p:nvPr/>
          </p:nvGrpSpPr>
          <p:grpSpPr>
            <a:xfrm>
              <a:off x="6172200" y="3224250"/>
              <a:ext cx="4114060" cy="3080229"/>
              <a:chOff x="6172200" y="3224250"/>
              <a:chExt cx="4114060" cy="3080229"/>
            </a:xfrm>
          </p:grpSpPr>
          <p:sp>
            <p:nvSpPr>
              <p:cNvPr id="30" name="TextBox 29">
                <a:extLst>
                  <a:ext uri="{FF2B5EF4-FFF2-40B4-BE49-F238E27FC236}">
                    <a16:creationId xmlns:a16="http://schemas.microsoft.com/office/drawing/2014/main" xmlns="" id="{8E252CBB-E47E-0C93-4AD4-6E5F3764AE8F}"/>
                  </a:ext>
                </a:extLst>
              </p:cNvPr>
              <p:cNvSpPr txBox="1"/>
              <p:nvPr/>
            </p:nvSpPr>
            <p:spPr>
              <a:xfrm>
                <a:off x="7352012" y="3224250"/>
                <a:ext cx="2934248" cy="307777"/>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latin typeface="Montserrat" panose="00000500000000000000" pitchFamily="2" charset="0"/>
                  </a:rPr>
                  <a:t>Cost-effective Technology</a:t>
                </a:r>
              </a:p>
            </p:txBody>
          </p:sp>
          <p:sp>
            <p:nvSpPr>
              <p:cNvPr id="31" name="TextBox 30">
                <a:extLst>
                  <a:ext uri="{FF2B5EF4-FFF2-40B4-BE49-F238E27FC236}">
                    <a16:creationId xmlns:a16="http://schemas.microsoft.com/office/drawing/2014/main" xmlns="" id="{45871914-68CC-CE5E-EA5C-825F1AC3E5D7}"/>
                  </a:ext>
                </a:extLst>
              </p:cNvPr>
              <p:cNvSpPr txBox="1"/>
              <p:nvPr/>
            </p:nvSpPr>
            <p:spPr>
              <a:xfrm>
                <a:off x="7057059" y="3863502"/>
                <a:ext cx="2934248" cy="523220"/>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latin typeface="Montserrat" panose="00000500000000000000" pitchFamily="2" charset="0"/>
                  </a:rPr>
                  <a:t>Enhanced Connectivity Solutions</a:t>
                </a:r>
              </a:p>
            </p:txBody>
          </p:sp>
          <p:sp>
            <p:nvSpPr>
              <p:cNvPr id="32" name="TextBox 31">
                <a:extLst>
                  <a:ext uri="{FF2B5EF4-FFF2-40B4-BE49-F238E27FC236}">
                    <a16:creationId xmlns:a16="http://schemas.microsoft.com/office/drawing/2014/main" xmlns="" id="{AC85ACA3-E648-7EE4-FEFF-31E85BFA6C1E}"/>
                  </a:ext>
                </a:extLst>
              </p:cNvPr>
              <p:cNvSpPr txBox="1"/>
              <p:nvPr/>
            </p:nvSpPr>
            <p:spPr>
              <a:xfrm>
                <a:off x="6762106" y="4718197"/>
                <a:ext cx="2934248" cy="307777"/>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latin typeface="Montserrat" panose="00000500000000000000" pitchFamily="2" charset="0"/>
                  </a:rPr>
                  <a:t>Advanced Data Analytics</a:t>
                </a:r>
              </a:p>
            </p:txBody>
          </p:sp>
          <p:sp>
            <p:nvSpPr>
              <p:cNvPr id="33" name="TextBox 32">
                <a:extLst>
                  <a:ext uri="{FF2B5EF4-FFF2-40B4-BE49-F238E27FC236}">
                    <a16:creationId xmlns:a16="http://schemas.microsoft.com/office/drawing/2014/main" xmlns="" id="{70EC0079-57EC-E60A-7236-8C3654447C58}"/>
                  </a:ext>
                </a:extLst>
              </p:cNvPr>
              <p:cNvSpPr txBox="1"/>
              <p:nvPr/>
            </p:nvSpPr>
            <p:spPr>
              <a:xfrm>
                <a:off x="6467153" y="5357449"/>
                <a:ext cx="2934248" cy="307777"/>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latin typeface="Montserrat" panose="00000500000000000000" pitchFamily="2" charset="0"/>
                  </a:rPr>
                  <a:t>Training and Education</a:t>
                </a:r>
              </a:p>
            </p:txBody>
          </p:sp>
          <p:sp>
            <p:nvSpPr>
              <p:cNvPr id="34" name="TextBox 33">
                <a:extLst>
                  <a:ext uri="{FF2B5EF4-FFF2-40B4-BE49-F238E27FC236}">
                    <a16:creationId xmlns:a16="http://schemas.microsoft.com/office/drawing/2014/main" xmlns="" id="{879D10E5-A8FC-3F03-AC99-7E74BCC809E5}"/>
                  </a:ext>
                </a:extLst>
              </p:cNvPr>
              <p:cNvSpPr txBox="1"/>
              <p:nvPr/>
            </p:nvSpPr>
            <p:spPr>
              <a:xfrm>
                <a:off x="6172200" y="5996702"/>
                <a:ext cx="2934248" cy="307777"/>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latin typeface="Montserrat" panose="00000500000000000000" pitchFamily="2" charset="0"/>
                  </a:rPr>
                  <a:t>Customizable IoT Solutions</a:t>
                </a:r>
              </a:p>
            </p:txBody>
          </p:sp>
        </p:grpSp>
      </p:grpSp>
    </p:spTree>
    <p:extLst>
      <p:ext uri="{BB962C8B-B14F-4D97-AF65-F5344CB8AC3E}">
        <p14:creationId xmlns:p14="http://schemas.microsoft.com/office/powerpoint/2010/main" val="3716776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erson holding a plant&#10;&#10;Description automatically generated">
            <a:extLst>
              <a:ext uri="{FF2B5EF4-FFF2-40B4-BE49-F238E27FC236}">
                <a16:creationId xmlns:a16="http://schemas.microsoft.com/office/drawing/2014/main" xmlns="" id="{C70A9076-1E8E-27CF-21F5-FBC40B5DB1FC}"/>
              </a:ext>
            </a:extLst>
          </p:cNvPr>
          <p:cNvPicPr>
            <a:picLocks noChangeAspect="1"/>
          </p:cNvPicPr>
          <p:nvPr/>
        </p:nvPicPr>
        <p:blipFill rotWithShape="1">
          <a:blip r:embed="rId2">
            <a:extLst>
              <a:ext uri="{28A0092B-C50C-407E-A947-70E740481C1C}">
                <a14:useLocalDpi xmlns:a14="http://schemas.microsoft.com/office/drawing/2010/main" val="0"/>
              </a:ext>
            </a:extLst>
          </a:blip>
          <a:srcRect t="37" b="4089"/>
          <a:stretch/>
        </p:blipFill>
        <p:spPr>
          <a:xfrm>
            <a:off x="0" y="0"/>
            <a:ext cx="5059260" cy="6864110"/>
          </a:xfrm>
          <a:custGeom>
            <a:avLst/>
            <a:gdLst>
              <a:gd name="connsiteX0" fmla="*/ 0 w 5059260"/>
              <a:gd name="connsiteY0" fmla="*/ 0 h 6864110"/>
              <a:gd name="connsiteX1" fmla="*/ 5059260 w 5059260"/>
              <a:gd name="connsiteY1" fmla="*/ 0 h 6864110"/>
              <a:gd name="connsiteX2" fmla="*/ 3343233 w 5059260"/>
              <a:gd name="connsiteY2" fmla="*/ 6864110 h 6864110"/>
              <a:gd name="connsiteX3" fmla="*/ 0 w 5059260"/>
              <a:gd name="connsiteY3" fmla="*/ 6864110 h 6864110"/>
              <a:gd name="connsiteX4" fmla="*/ 0 w 5059260"/>
              <a:gd name="connsiteY4" fmla="*/ 0 h 6864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9260" h="6864110">
                <a:moveTo>
                  <a:pt x="0" y="0"/>
                </a:moveTo>
                <a:lnTo>
                  <a:pt x="5059260" y="0"/>
                </a:lnTo>
                <a:lnTo>
                  <a:pt x="3343233" y="6864110"/>
                </a:lnTo>
                <a:lnTo>
                  <a:pt x="0" y="6864110"/>
                </a:lnTo>
                <a:lnTo>
                  <a:pt x="0" y="0"/>
                </a:lnTo>
                <a:close/>
              </a:path>
            </a:pathLst>
          </a:custGeom>
        </p:spPr>
      </p:pic>
      <p:sp>
        <p:nvSpPr>
          <p:cNvPr id="7" name="Freeform: Shape 6">
            <a:extLst>
              <a:ext uri="{FF2B5EF4-FFF2-40B4-BE49-F238E27FC236}">
                <a16:creationId xmlns:a16="http://schemas.microsoft.com/office/drawing/2014/main" xmlns="" id="{2E817962-59E9-2BB1-3C6F-4807579B39D7}"/>
              </a:ext>
            </a:extLst>
          </p:cNvPr>
          <p:cNvSpPr/>
          <p:nvPr/>
        </p:nvSpPr>
        <p:spPr>
          <a:xfrm>
            <a:off x="3810163" y="1905980"/>
            <a:ext cx="2696745" cy="4958130"/>
          </a:xfrm>
          <a:custGeom>
            <a:avLst/>
            <a:gdLst>
              <a:gd name="connsiteX0" fmla="*/ 3200174 w 3200173"/>
              <a:gd name="connsiteY0" fmla="*/ 0 h 4958130"/>
              <a:gd name="connsiteX1" fmla="*/ 1689716 w 3200173"/>
              <a:gd name="connsiteY1" fmla="*/ 4958130 h 4958130"/>
              <a:gd name="connsiteX2" fmla="*/ 0 w 3200173"/>
              <a:gd name="connsiteY2" fmla="*/ 4958130 h 4958130"/>
              <a:gd name="connsiteX3" fmla="*/ 1559347 w 3200173"/>
              <a:gd name="connsiteY3" fmla="*/ 0 h 4958130"/>
              <a:gd name="connsiteX4" fmla="*/ 3200174 w 3200173"/>
              <a:gd name="connsiteY4" fmla="*/ 0 h 495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173" h="4958130">
                <a:moveTo>
                  <a:pt x="3200174" y="0"/>
                </a:moveTo>
                <a:lnTo>
                  <a:pt x="1689716" y="4958130"/>
                </a:lnTo>
                <a:lnTo>
                  <a:pt x="0" y="4958130"/>
                </a:lnTo>
                <a:lnTo>
                  <a:pt x="1559347" y="0"/>
                </a:lnTo>
                <a:lnTo>
                  <a:pt x="3200174" y="0"/>
                </a:lnTo>
                <a:close/>
              </a:path>
            </a:pathLst>
          </a:custGeom>
          <a:solidFill>
            <a:schemeClr val="bg2"/>
          </a:solidFill>
          <a:ln w="33937"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xmlns="" id="{DBC2F7A3-893C-1D46-22D8-29449D9F25F5}"/>
              </a:ext>
            </a:extLst>
          </p:cNvPr>
          <p:cNvSpPr/>
          <p:nvPr/>
        </p:nvSpPr>
        <p:spPr>
          <a:xfrm>
            <a:off x="6332676" y="0"/>
            <a:ext cx="299829" cy="1021570"/>
          </a:xfrm>
          <a:custGeom>
            <a:avLst/>
            <a:gdLst>
              <a:gd name="connsiteX0" fmla="*/ 355801 w 355801"/>
              <a:gd name="connsiteY0" fmla="*/ 0 h 1021570"/>
              <a:gd name="connsiteX1" fmla="*/ 52963 w 355801"/>
              <a:gd name="connsiteY1" fmla="*/ 1021570 h 1021570"/>
              <a:gd name="connsiteX2" fmla="*/ 0 w 355801"/>
              <a:gd name="connsiteY2" fmla="*/ 1021570 h 1021570"/>
              <a:gd name="connsiteX3" fmla="*/ 302838 w 355801"/>
              <a:gd name="connsiteY3" fmla="*/ 0 h 1021570"/>
              <a:gd name="connsiteX4" fmla="*/ 355801 w 355801"/>
              <a:gd name="connsiteY4" fmla="*/ 0 h 102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01" h="1021570">
                <a:moveTo>
                  <a:pt x="355801" y="0"/>
                </a:moveTo>
                <a:lnTo>
                  <a:pt x="52963" y="1021570"/>
                </a:lnTo>
                <a:lnTo>
                  <a:pt x="0" y="1021570"/>
                </a:lnTo>
                <a:lnTo>
                  <a:pt x="302838" y="0"/>
                </a:lnTo>
                <a:lnTo>
                  <a:pt x="355801" y="0"/>
                </a:lnTo>
                <a:close/>
              </a:path>
            </a:pathLst>
          </a:custGeom>
          <a:solidFill>
            <a:schemeClr val="accent2"/>
          </a:solidFill>
          <a:ln w="33937" cap="flat">
            <a:noFill/>
            <a:prstDash val="solid"/>
            <a:miter/>
          </a:ln>
        </p:spPr>
        <p:txBody>
          <a:bodyPr rtlCol="0" anchor="ctr"/>
          <a:lstStyle/>
          <a:p>
            <a:endParaRPr lang="en-IN"/>
          </a:p>
        </p:txBody>
      </p:sp>
      <p:grpSp>
        <p:nvGrpSpPr>
          <p:cNvPr id="17" name="Group 16">
            <a:extLst>
              <a:ext uri="{FF2B5EF4-FFF2-40B4-BE49-F238E27FC236}">
                <a16:creationId xmlns:a16="http://schemas.microsoft.com/office/drawing/2014/main" xmlns="" id="{BE761320-9D3D-318A-D205-A2F2945A8C90}"/>
              </a:ext>
            </a:extLst>
          </p:cNvPr>
          <p:cNvGrpSpPr/>
          <p:nvPr/>
        </p:nvGrpSpPr>
        <p:grpSpPr>
          <a:xfrm flipH="1">
            <a:off x="5493841" y="0"/>
            <a:ext cx="1913986" cy="4234644"/>
            <a:chOff x="5046908" y="0"/>
            <a:chExt cx="2271288" cy="4234644"/>
          </a:xfrm>
          <a:solidFill>
            <a:schemeClr val="accent2"/>
          </a:solidFill>
        </p:grpSpPr>
        <p:sp>
          <p:nvSpPr>
            <p:cNvPr id="10" name="Freeform: Shape 9">
              <a:extLst>
                <a:ext uri="{FF2B5EF4-FFF2-40B4-BE49-F238E27FC236}">
                  <a16:creationId xmlns:a16="http://schemas.microsoft.com/office/drawing/2014/main" xmlns="" id="{45F1587A-F599-CE69-2E17-47B6FC58535E}"/>
                </a:ext>
              </a:extLst>
            </p:cNvPr>
            <p:cNvSpPr/>
            <p:nvPr/>
          </p:nvSpPr>
          <p:spPr>
            <a:xfrm flipH="1">
              <a:off x="5562616" y="1134625"/>
              <a:ext cx="1755580" cy="3100019"/>
            </a:xfrm>
            <a:custGeom>
              <a:avLst/>
              <a:gdLst>
                <a:gd name="connsiteX0" fmla="*/ 1755580 w 1755580"/>
                <a:gd name="connsiteY0" fmla="*/ 0 h 3100019"/>
                <a:gd name="connsiteX1" fmla="*/ 845028 w 1755580"/>
                <a:gd name="connsiteY1" fmla="*/ 3100020 h 3100019"/>
                <a:gd name="connsiteX2" fmla="*/ 0 w 1755580"/>
                <a:gd name="connsiteY2" fmla="*/ 3100020 h 3100019"/>
                <a:gd name="connsiteX3" fmla="*/ 959780 w 1755580"/>
                <a:gd name="connsiteY3" fmla="*/ 0 h 3100019"/>
                <a:gd name="connsiteX4" fmla="*/ 1755580 w 1755580"/>
                <a:gd name="connsiteY4" fmla="*/ 0 h 310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580" h="3100019">
                  <a:moveTo>
                    <a:pt x="1755580" y="0"/>
                  </a:moveTo>
                  <a:lnTo>
                    <a:pt x="845028" y="3100020"/>
                  </a:lnTo>
                  <a:lnTo>
                    <a:pt x="0" y="3100020"/>
                  </a:lnTo>
                  <a:lnTo>
                    <a:pt x="959780" y="0"/>
                  </a:lnTo>
                  <a:lnTo>
                    <a:pt x="1755580" y="0"/>
                  </a:lnTo>
                  <a:close/>
                </a:path>
              </a:pathLst>
            </a:custGeom>
            <a:grpFill/>
            <a:ln w="33937"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xmlns="" id="{EA5DC6CB-E72E-C234-55D4-FD1C96842971}"/>
                </a:ext>
              </a:extLst>
            </p:cNvPr>
            <p:cNvSpPr/>
            <p:nvPr/>
          </p:nvSpPr>
          <p:spPr>
            <a:xfrm flipH="1">
              <a:off x="5046908" y="0"/>
              <a:ext cx="1208977" cy="2829094"/>
            </a:xfrm>
            <a:custGeom>
              <a:avLst/>
              <a:gdLst>
                <a:gd name="connsiteX0" fmla="*/ 1208977 w 1208977"/>
                <a:gd name="connsiteY0" fmla="*/ 0 h 2829094"/>
                <a:gd name="connsiteX1" fmla="*/ 422344 w 1208977"/>
                <a:gd name="connsiteY1" fmla="*/ 2829095 h 2829094"/>
                <a:gd name="connsiteX2" fmla="*/ 0 w 1208977"/>
                <a:gd name="connsiteY2" fmla="*/ 2829095 h 2829094"/>
                <a:gd name="connsiteX3" fmla="*/ 835861 w 1208977"/>
                <a:gd name="connsiteY3" fmla="*/ 0 h 2829094"/>
                <a:gd name="connsiteX4" fmla="*/ 1208977 w 1208977"/>
                <a:gd name="connsiteY4" fmla="*/ 0 h 2829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977" h="2829094">
                  <a:moveTo>
                    <a:pt x="1208977" y="0"/>
                  </a:moveTo>
                  <a:lnTo>
                    <a:pt x="422344" y="2829095"/>
                  </a:lnTo>
                  <a:lnTo>
                    <a:pt x="0" y="2829095"/>
                  </a:lnTo>
                  <a:lnTo>
                    <a:pt x="835861" y="0"/>
                  </a:lnTo>
                  <a:lnTo>
                    <a:pt x="1208977" y="0"/>
                  </a:lnTo>
                  <a:close/>
                </a:path>
              </a:pathLst>
            </a:custGeom>
            <a:grpFill/>
            <a:ln w="33937" cap="flat">
              <a:noFill/>
              <a:prstDash val="solid"/>
              <a:miter/>
            </a:ln>
          </p:spPr>
          <p:txBody>
            <a:bodyPr rtlCol="0" anchor="ctr"/>
            <a:lstStyle/>
            <a:p>
              <a:endParaRPr lang="en-IN"/>
            </a:p>
          </p:txBody>
        </p:sp>
      </p:grpSp>
      <p:grpSp>
        <p:nvGrpSpPr>
          <p:cNvPr id="4" name="Group 3">
            <a:extLst>
              <a:ext uri="{FF2B5EF4-FFF2-40B4-BE49-F238E27FC236}">
                <a16:creationId xmlns:a16="http://schemas.microsoft.com/office/drawing/2014/main" xmlns="" id="{FB10D955-D970-3369-4D16-717F5ECAFC74}"/>
              </a:ext>
            </a:extLst>
          </p:cNvPr>
          <p:cNvGrpSpPr/>
          <p:nvPr/>
        </p:nvGrpSpPr>
        <p:grpSpPr>
          <a:xfrm>
            <a:off x="7182593" y="1867355"/>
            <a:ext cx="4615707" cy="3123290"/>
            <a:chOff x="1371600" y="4411703"/>
            <a:chExt cx="4615707" cy="3123290"/>
          </a:xfrm>
        </p:grpSpPr>
        <p:sp>
          <p:nvSpPr>
            <p:cNvPr id="5" name="TextBox 4">
              <a:extLst>
                <a:ext uri="{FF2B5EF4-FFF2-40B4-BE49-F238E27FC236}">
                  <a16:creationId xmlns:a16="http://schemas.microsoft.com/office/drawing/2014/main" xmlns="" id="{73C4A509-5B9A-CF9D-A399-E38B967E0F3A}"/>
                </a:ext>
              </a:extLst>
            </p:cNvPr>
            <p:cNvSpPr txBox="1"/>
            <p:nvPr/>
          </p:nvSpPr>
          <p:spPr>
            <a:xfrm>
              <a:off x="1371600" y="4411703"/>
              <a:ext cx="4441373" cy="584775"/>
            </a:xfrm>
            <a:prstGeom prst="rect">
              <a:avLst/>
            </a:prstGeom>
            <a:noFill/>
          </p:spPr>
          <p:txBody>
            <a:bodyPr wrap="square">
              <a:spAutoFit/>
            </a:bodyPr>
            <a:lstStyle/>
            <a:p>
              <a:pPr algn="l"/>
              <a:r>
                <a:rPr lang="en-IN" sz="3200" b="1" i="0" dirty="0">
                  <a:solidFill>
                    <a:schemeClr val="tx1">
                      <a:lumMod val="75000"/>
                      <a:lumOff val="25000"/>
                    </a:schemeClr>
                  </a:solidFill>
                  <a:effectLst/>
                  <a:latin typeface="Montserrat" panose="00000500000000000000" pitchFamily="2" charset="0"/>
                </a:rPr>
                <a:t>Conclusion</a:t>
              </a:r>
              <a:endParaRPr lang="en-IN" sz="3200" b="0" i="0" dirty="0">
                <a:solidFill>
                  <a:schemeClr val="tx1">
                    <a:lumMod val="75000"/>
                    <a:lumOff val="25000"/>
                  </a:schemeClr>
                </a:solidFill>
                <a:effectLst/>
                <a:latin typeface="Montserrat" panose="00000500000000000000" pitchFamily="2" charset="0"/>
              </a:endParaRPr>
            </a:p>
          </p:txBody>
        </p:sp>
        <p:sp>
          <p:nvSpPr>
            <p:cNvPr id="6" name="TextBox 5">
              <a:extLst>
                <a:ext uri="{FF2B5EF4-FFF2-40B4-BE49-F238E27FC236}">
                  <a16:creationId xmlns:a16="http://schemas.microsoft.com/office/drawing/2014/main" xmlns="" id="{AF7C2A7F-1FC5-9672-7718-DDEB2FC24482}"/>
                </a:ext>
              </a:extLst>
            </p:cNvPr>
            <p:cNvSpPr txBox="1"/>
            <p:nvPr/>
          </p:nvSpPr>
          <p:spPr>
            <a:xfrm>
              <a:off x="1371601" y="4996478"/>
              <a:ext cx="4615706" cy="2538515"/>
            </a:xfrm>
            <a:prstGeom prst="rect">
              <a:avLst/>
            </a:prstGeom>
            <a:noFill/>
          </p:spPr>
          <p:txBody>
            <a:bodyPr wrap="square">
              <a:spAutoFit/>
            </a:bodyPr>
            <a:lstStyle/>
            <a:p>
              <a:pPr>
                <a:lnSpc>
                  <a:spcPct val="150000"/>
                </a:lnSpc>
              </a:pPr>
              <a:r>
                <a:rPr lang="en-US" b="0" i="0" dirty="0">
                  <a:solidFill>
                    <a:schemeClr val="tx1">
                      <a:lumMod val="75000"/>
                      <a:lumOff val="25000"/>
                    </a:schemeClr>
                  </a:solidFill>
                  <a:effectLst/>
                  <a:latin typeface="Montserrat" panose="00000500000000000000" pitchFamily="2" charset="0"/>
                </a:rPr>
                <a:t>IoT in agriculture enhances efficiency, productivity, and sustainability, revolutionizing farming with real-time data, precise management, and innovative solutions to challenges in modern agriculture.</a:t>
              </a:r>
              <a:endParaRPr lang="en-IN" dirty="0">
                <a:solidFill>
                  <a:schemeClr val="tx1">
                    <a:lumMod val="75000"/>
                    <a:lumOff val="25000"/>
                  </a:schemeClr>
                </a:solidFill>
                <a:latin typeface="Montserrat" panose="00000500000000000000" pitchFamily="2" charset="0"/>
              </a:endParaRPr>
            </a:p>
          </p:txBody>
        </p:sp>
      </p:grpSp>
      <p:sp>
        <p:nvSpPr>
          <p:cNvPr id="8" name="Freeform: Shape 7">
            <a:extLst>
              <a:ext uri="{FF2B5EF4-FFF2-40B4-BE49-F238E27FC236}">
                <a16:creationId xmlns:a16="http://schemas.microsoft.com/office/drawing/2014/main" xmlns="" id="{E16DDB8B-6EB6-589F-1AEC-006FBE714BC0}"/>
              </a:ext>
            </a:extLst>
          </p:cNvPr>
          <p:cNvSpPr/>
          <p:nvPr/>
        </p:nvSpPr>
        <p:spPr>
          <a:xfrm>
            <a:off x="3100644" y="0"/>
            <a:ext cx="3201992" cy="6864110"/>
          </a:xfrm>
          <a:custGeom>
            <a:avLst/>
            <a:gdLst>
              <a:gd name="connsiteX0" fmla="*/ 1708729 w 3799739"/>
              <a:gd name="connsiteY0" fmla="*/ 6864111 h 6864110"/>
              <a:gd name="connsiteX1" fmla="*/ 0 w 3799739"/>
              <a:gd name="connsiteY1" fmla="*/ 6864111 h 6864110"/>
              <a:gd name="connsiteX2" fmla="*/ 2158912 w 3799739"/>
              <a:gd name="connsiteY2" fmla="*/ 0 h 6864110"/>
              <a:gd name="connsiteX3" fmla="*/ 3799740 w 3799739"/>
              <a:gd name="connsiteY3" fmla="*/ 0 h 6864110"/>
              <a:gd name="connsiteX4" fmla="*/ 1708729 w 3799739"/>
              <a:gd name="connsiteY4" fmla="*/ 6864111 h 6864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739" h="6864110">
                <a:moveTo>
                  <a:pt x="1708729" y="6864111"/>
                </a:moveTo>
                <a:lnTo>
                  <a:pt x="0" y="6864111"/>
                </a:lnTo>
                <a:lnTo>
                  <a:pt x="2158912" y="0"/>
                </a:lnTo>
                <a:lnTo>
                  <a:pt x="3799740" y="0"/>
                </a:lnTo>
                <a:lnTo>
                  <a:pt x="1708729" y="6864111"/>
                </a:lnTo>
                <a:close/>
              </a:path>
            </a:pathLst>
          </a:custGeom>
          <a:solidFill>
            <a:schemeClr val="accent1"/>
          </a:solidFill>
          <a:ln w="33937" cap="flat">
            <a:noFill/>
            <a:prstDash val="solid"/>
            <a:miter/>
          </a:ln>
        </p:spPr>
        <p:txBody>
          <a:bodyPr rtlCol="0" anchor="ctr"/>
          <a:lstStyle/>
          <a:p>
            <a:endParaRPr lang="en-IN"/>
          </a:p>
        </p:txBody>
      </p:sp>
    </p:spTree>
    <p:extLst>
      <p:ext uri="{BB962C8B-B14F-4D97-AF65-F5344CB8AC3E}">
        <p14:creationId xmlns:p14="http://schemas.microsoft.com/office/powerpoint/2010/main" val="4107441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erson holding a plant&#10;&#10;Description automatically generated">
            <a:extLst>
              <a:ext uri="{FF2B5EF4-FFF2-40B4-BE49-F238E27FC236}">
                <a16:creationId xmlns:a16="http://schemas.microsoft.com/office/drawing/2014/main" xmlns="" id="{519B5F80-3588-4FFC-AFBD-8BD1174FDF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5" t="16223" r="-135" b="10592"/>
          <a:stretch/>
        </p:blipFill>
        <p:spPr>
          <a:xfrm>
            <a:off x="0" y="0"/>
            <a:ext cx="5553074" cy="4064000"/>
          </a:xfrm>
          <a:custGeom>
            <a:avLst/>
            <a:gdLst>
              <a:gd name="connsiteX0" fmla="*/ 0 w 5553074"/>
              <a:gd name="connsiteY0" fmla="*/ 0 h 4064000"/>
              <a:gd name="connsiteX1" fmla="*/ 4232274 w 5553074"/>
              <a:gd name="connsiteY1" fmla="*/ 0 h 4064000"/>
              <a:gd name="connsiteX2" fmla="*/ 5553074 w 5553074"/>
              <a:gd name="connsiteY2" fmla="*/ 4064000 h 4064000"/>
              <a:gd name="connsiteX3" fmla="*/ 0 w 5553074"/>
              <a:gd name="connsiteY3" fmla="*/ 4064000 h 4064000"/>
              <a:gd name="connsiteX4" fmla="*/ 0 w 5553074"/>
              <a:gd name="connsiteY4" fmla="*/ 0 h 406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3074" h="4064000">
                <a:moveTo>
                  <a:pt x="0" y="0"/>
                </a:moveTo>
                <a:lnTo>
                  <a:pt x="4232274" y="0"/>
                </a:lnTo>
                <a:lnTo>
                  <a:pt x="5553074" y="4064000"/>
                </a:lnTo>
                <a:lnTo>
                  <a:pt x="0" y="4064000"/>
                </a:lnTo>
                <a:lnTo>
                  <a:pt x="0" y="0"/>
                </a:lnTo>
                <a:close/>
              </a:path>
            </a:pathLst>
          </a:custGeom>
        </p:spPr>
      </p:pic>
      <p:sp>
        <p:nvSpPr>
          <p:cNvPr id="5" name="Freeform: Shape 4">
            <a:extLst>
              <a:ext uri="{FF2B5EF4-FFF2-40B4-BE49-F238E27FC236}">
                <a16:creationId xmlns:a16="http://schemas.microsoft.com/office/drawing/2014/main" xmlns="" id="{7F28D9F7-91C1-5CC4-1916-7CDF66767DA1}"/>
              </a:ext>
            </a:extLst>
          </p:cNvPr>
          <p:cNvSpPr/>
          <p:nvPr/>
        </p:nvSpPr>
        <p:spPr>
          <a:xfrm flipH="1">
            <a:off x="4027887" y="541170"/>
            <a:ext cx="1755580" cy="3100019"/>
          </a:xfrm>
          <a:custGeom>
            <a:avLst/>
            <a:gdLst>
              <a:gd name="connsiteX0" fmla="*/ 1755580 w 1755580"/>
              <a:gd name="connsiteY0" fmla="*/ 0 h 3100019"/>
              <a:gd name="connsiteX1" fmla="*/ 845028 w 1755580"/>
              <a:gd name="connsiteY1" fmla="*/ 3100020 h 3100019"/>
              <a:gd name="connsiteX2" fmla="*/ 0 w 1755580"/>
              <a:gd name="connsiteY2" fmla="*/ 3100020 h 3100019"/>
              <a:gd name="connsiteX3" fmla="*/ 959781 w 1755580"/>
              <a:gd name="connsiteY3" fmla="*/ 0 h 3100019"/>
              <a:gd name="connsiteX4" fmla="*/ 1755580 w 1755580"/>
              <a:gd name="connsiteY4" fmla="*/ 0 h 310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580" h="3100019">
                <a:moveTo>
                  <a:pt x="1755580" y="0"/>
                </a:moveTo>
                <a:lnTo>
                  <a:pt x="845028" y="3100020"/>
                </a:lnTo>
                <a:lnTo>
                  <a:pt x="0" y="3100020"/>
                </a:lnTo>
                <a:lnTo>
                  <a:pt x="959781" y="0"/>
                </a:lnTo>
                <a:lnTo>
                  <a:pt x="1755580" y="0"/>
                </a:lnTo>
                <a:close/>
              </a:path>
            </a:pathLst>
          </a:custGeom>
          <a:solidFill>
            <a:schemeClr val="accent2"/>
          </a:solidFill>
          <a:ln w="33917"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xmlns="" id="{FE8B0555-F0C7-49A4-A84F-F0E4E6EBCEC2}"/>
              </a:ext>
            </a:extLst>
          </p:cNvPr>
          <p:cNvSpPr/>
          <p:nvPr/>
        </p:nvSpPr>
        <p:spPr>
          <a:xfrm flipH="1">
            <a:off x="-7472" y="4064000"/>
            <a:ext cx="6529570" cy="2799770"/>
          </a:xfrm>
          <a:custGeom>
            <a:avLst/>
            <a:gdLst>
              <a:gd name="connsiteX0" fmla="*/ 6423774 w 6424113"/>
              <a:gd name="connsiteY0" fmla="*/ 0 h 3100019"/>
              <a:gd name="connsiteX1" fmla="*/ 6424113 w 6424113"/>
              <a:gd name="connsiteY1" fmla="*/ 3100020 h 3100019"/>
              <a:gd name="connsiteX2" fmla="*/ 0 w 6424113"/>
              <a:gd name="connsiteY2" fmla="*/ 3100020 h 3100019"/>
              <a:gd name="connsiteX3" fmla="*/ 959781 w 6424113"/>
              <a:gd name="connsiteY3" fmla="*/ 0 h 3100019"/>
              <a:gd name="connsiteX4" fmla="*/ 6423774 w 6424113"/>
              <a:gd name="connsiteY4" fmla="*/ 0 h 310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4113" h="3100019">
                <a:moveTo>
                  <a:pt x="6423774" y="0"/>
                </a:moveTo>
                <a:lnTo>
                  <a:pt x="6424113" y="3100020"/>
                </a:lnTo>
                <a:lnTo>
                  <a:pt x="0" y="3100020"/>
                </a:lnTo>
                <a:lnTo>
                  <a:pt x="959781" y="0"/>
                </a:lnTo>
                <a:lnTo>
                  <a:pt x="6423774" y="0"/>
                </a:lnTo>
                <a:close/>
              </a:path>
            </a:pathLst>
          </a:custGeom>
          <a:solidFill>
            <a:schemeClr val="accent2"/>
          </a:solidFill>
          <a:ln w="33917"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xmlns="" id="{38BD41B4-7018-D7F4-20CD-FFDF01E3134C}"/>
              </a:ext>
            </a:extLst>
          </p:cNvPr>
          <p:cNvSpPr/>
          <p:nvPr/>
        </p:nvSpPr>
        <p:spPr>
          <a:xfrm flipH="1">
            <a:off x="3654432" y="0"/>
            <a:ext cx="1066724" cy="2235640"/>
          </a:xfrm>
          <a:custGeom>
            <a:avLst/>
            <a:gdLst>
              <a:gd name="connsiteX0" fmla="*/ 1066725 w 1066724"/>
              <a:gd name="connsiteY0" fmla="*/ 0 h 2235640"/>
              <a:gd name="connsiteX1" fmla="*/ 422344 w 1066724"/>
              <a:gd name="connsiteY1" fmla="*/ 2235640 h 2235640"/>
              <a:gd name="connsiteX2" fmla="*/ 0 w 1066724"/>
              <a:gd name="connsiteY2" fmla="*/ 2235640 h 2235640"/>
              <a:gd name="connsiteX3" fmla="*/ 693269 w 1066724"/>
              <a:gd name="connsiteY3" fmla="*/ 0 h 2235640"/>
              <a:gd name="connsiteX4" fmla="*/ 1066725 w 1066724"/>
              <a:gd name="connsiteY4" fmla="*/ 0 h 2235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24" h="2235640">
                <a:moveTo>
                  <a:pt x="1066725" y="0"/>
                </a:moveTo>
                <a:lnTo>
                  <a:pt x="422344" y="2235640"/>
                </a:lnTo>
                <a:lnTo>
                  <a:pt x="0" y="2235640"/>
                </a:lnTo>
                <a:lnTo>
                  <a:pt x="693269" y="0"/>
                </a:lnTo>
                <a:lnTo>
                  <a:pt x="1066725" y="0"/>
                </a:lnTo>
                <a:close/>
              </a:path>
            </a:pathLst>
          </a:custGeom>
          <a:solidFill>
            <a:schemeClr val="accent1"/>
          </a:solidFill>
          <a:ln w="33917" cap="flat">
            <a:noFill/>
            <a:prstDash val="solid"/>
            <a:miter/>
          </a:ln>
        </p:spPr>
        <p:txBody>
          <a:bodyPr rtlCol="0" anchor="ctr"/>
          <a:lstStyle/>
          <a:p>
            <a:endParaRPr lang="en-IN"/>
          </a:p>
        </p:txBody>
      </p:sp>
      <p:grpSp>
        <p:nvGrpSpPr>
          <p:cNvPr id="8" name="Group 7">
            <a:extLst>
              <a:ext uri="{FF2B5EF4-FFF2-40B4-BE49-F238E27FC236}">
                <a16:creationId xmlns:a16="http://schemas.microsoft.com/office/drawing/2014/main" xmlns="" id="{A159D722-1DE6-92B7-B752-42292431D039}"/>
              </a:ext>
            </a:extLst>
          </p:cNvPr>
          <p:cNvGrpSpPr/>
          <p:nvPr/>
        </p:nvGrpSpPr>
        <p:grpSpPr>
          <a:xfrm>
            <a:off x="6790098" y="2075104"/>
            <a:ext cx="4724400" cy="2707792"/>
            <a:chOff x="1371600" y="3919260"/>
            <a:chExt cx="4724400" cy="2707792"/>
          </a:xfrm>
        </p:grpSpPr>
        <p:sp>
          <p:nvSpPr>
            <p:cNvPr id="9" name="TextBox 8">
              <a:extLst>
                <a:ext uri="{FF2B5EF4-FFF2-40B4-BE49-F238E27FC236}">
                  <a16:creationId xmlns:a16="http://schemas.microsoft.com/office/drawing/2014/main" xmlns="" id="{2EBFEEC1-9CC7-ADF3-86CB-5F7870FC8365}"/>
                </a:ext>
              </a:extLst>
            </p:cNvPr>
            <p:cNvSpPr txBox="1"/>
            <p:nvPr/>
          </p:nvSpPr>
          <p:spPr>
            <a:xfrm>
              <a:off x="1371600" y="3919260"/>
              <a:ext cx="4724400" cy="584775"/>
            </a:xfrm>
            <a:prstGeom prst="rect">
              <a:avLst/>
            </a:prstGeom>
            <a:noFill/>
          </p:spPr>
          <p:txBody>
            <a:bodyPr wrap="square">
              <a:spAutoFit/>
            </a:bodyPr>
            <a:lstStyle/>
            <a:p>
              <a:r>
                <a:rPr lang="en-IN" sz="3200" b="1" i="0" dirty="0">
                  <a:solidFill>
                    <a:schemeClr val="tx1">
                      <a:lumMod val="75000"/>
                      <a:lumOff val="25000"/>
                    </a:schemeClr>
                  </a:solidFill>
                  <a:effectLst/>
                  <a:latin typeface="Montserrat" panose="00000500000000000000" pitchFamily="2" charset="0"/>
                </a:rPr>
                <a:t>Introduction</a:t>
              </a:r>
              <a:endParaRPr lang="en-IN" sz="3200" b="1" dirty="0">
                <a:solidFill>
                  <a:schemeClr val="tx1">
                    <a:lumMod val="75000"/>
                    <a:lumOff val="25000"/>
                  </a:schemeClr>
                </a:solidFill>
                <a:latin typeface="Montserrat" panose="00000500000000000000" pitchFamily="2" charset="0"/>
              </a:endParaRPr>
            </a:p>
          </p:txBody>
        </p:sp>
        <p:sp>
          <p:nvSpPr>
            <p:cNvPr id="10" name="TextBox 9">
              <a:extLst>
                <a:ext uri="{FF2B5EF4-FFF2-40B4-BE49-F238E27FC236}">
                  <a16:creationId xmlns:a16="http://schemas.microsoft.com/office/drawing/2014/main" xmlns="" id="{8F777CE5-ABB8-1D15-ED9A-93A6F48BEFFF}"/>
                </a:ext>
              </a:extLst>
            </p:cNvPr>
            <p:cNvSpPr txBox="1"/>
            <p:nvPr/>
          </p:nvSpPr>
          <p:spPr>
            <a:xfrm>
              <a:off x="1371600" y="4504035"/>
              <a:ext cx="4724400" cy="2123017"/>
            </a:xfrm>
            <a:prstGeom prst="rect">
              <a:avLst/>
            </a:prstGeom>
            <a:noFill/>
          </p:spPr>
          <p:txBody>
            <a:bodyPr wrap="square">
              <a:spAutoFit/>
            </a:bodyPr>
            <a:lstStyle/>
            <a:p>
              <a:pPr>
                <a:lnSpc>
                  <a:spcPct val="150000"/>
                </a:lnSpc>
              </a:pPr>
              <a:r>
                <a:rPr lang="en-US" b="0" i="0" dirty="0">
                  <a:solidFill>
                    <a:schemeClr val="tx1">
                      <a:lumMod val="75000"/>
                      <a:lumOff val="25000"/>
                    </a:schemeClr>
                  </a:solidFill>
                  <a:effectLst/>
                  <a:latin typeface="Montserrat" panose="00000500000000000000" pitchFamily="2" charset="0"/>
                </a:rPr>
                <a:t>IoT in agriculture integrates sensors and technology to optimize farming practices, enhance crop yield, improve resource management, and ensure sustainability.</a:t>
              </a:r>
              <a:endParaRPr lang="en-IN" dirty="0">
                <a:solidFill>
                  <a:schemeClr val="tx1">
                    <a:lumMod val="75000"/>
                    <a:lumOff val="25000"/>
                  </a:schemeClr>
                </a:solidFill>
                <a:latin typeface="Montserrat" panose="00000500000000000000" pitchFamily="2" charset="0"/>
              </a:endParaRPr>
            </a:p>
          </p:txBody>
        </p:sp>
      </p:grpSp>
    </p:spTree>
    <p:extLst>
      <p:ext uri="{BB962C8B-B14F-4D97-AF65-F5344CB8AC3E}">
        <p14:creationId xmlns:p14="http://schemas.microsoft.com/office/powerpoint/2010/main" val="2339805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erson holding a phone in a farm&#10;&#10;Description automatically generated">
            <a:extLst>
              <a:ext uri="{FF2B5EF4-FFF2-40B4-BE49-F238E27FC236}">
                <a16:creationId xmlns:a16="http://schemas.microsoft.com/office/drawing/2014/main" xmlns="" id="{223F9EE8-B776-829C-7442-4CADCE1D2834}"/>
              </a:ext>
            </a:extLst>
          </p:cNvPr>
          <p:cNvPicPr>
            <a:picLocks noChangeAspect="1"/>
          </p:cNvPicPr>
          <p:nvPr/>
        </p:nvPicPr>
        <p:blipFill>
          <a:blip r:embed="rId3">
            <a:extLst>
              <a:ext uri="{28A0092B-C50C-407E-A947-70E740481C1C}">
                <a14:useLocalDpi xmlns:a14="http://schemas.microsoft.com/office/drawing/2010/main" val="0"/>
              </a:ext>
            </a:extLst>
          </a:blip>
          <a:srcRect t="12500" b="12437"/>
          <a:stretch>
            <a:fillRect/>
          </a:stretch>
        </p:blipFill>
        <p:spPr>
          <a:xfrm>
            <a:off x="6096000" y="-1"/>
            <a:ext cx="6096000" cy="6863772"/>
          </a:xfrm>
          <a:custGeom>
            <a:avLst/>
            <a:gdLst>
              <a:gd name="connsiteX0" fmla="*/ 0 w 6096000"/>
              <a:gd name="connsiteY0" fmla="*/ 0 h 6863772"/>
              <a:gd name="connsiteX1" fmla="*/ 6096000 w 6096000"/>
              <a:gd name="connsiteY1" fmla="*/ 0 h 6863772"/>
              <a:gd name="connsiteX2" fmla="*/ 6096000 w 6096000"/>
              <a:gd name="connsiteY2" fmla="*/ 6863772 h 6863772"/>
              <a:gd name="connsiteX3" fmla="*/ 2171021 w 6096000"/>
              <a:gd name="connsiteY3" fmla="*/ 6863772 h 6863772"/>
              <a:gd name="connsiteX4" fmla="*/ 0 w 6096000"/>
              <a:gd name="connsiteY4" fmla="*/ 827584 h 6863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3772">
                <a:moveTo>
                  <a:pt x="0" y="0"/>
                </a:moveTo>
                <a:lnTo>
                  <a:pt x="6096000" y="0"/>
                </a:lnTo>
                <a:lnTo>
                  <a:pt x="6096000" y="6863772"/>
                </a:lnTo>
                <a:lnTo>
                  <a:pt x="2171021" y="6863772"/>
                </a:lnTo>
                <a:lnTo>
                  <a:pt x="0" y="827584"/>
                </a:lnTo>
                <a:close/>
              </a:path>
            </a:pathLst>
          </a:custGeom>
        </p:spPr>
      </p:pic>
      <p:grpSp>
        <p:nvGrpSpPr>
          <p:cNvPr id="2" name="Group 1">
            <a:extLst>
              <a:ext uri="{FF2B5EF4-FFF2-40B4-BE49-F238E27FC236}">
                <a16:creationId xmlns:a16="http://schemas.microsoft.com/office/drawing/2014/main" xmlns="" id="{44D04C8E-6847-FB87-E732-0F9939D38B1A}"/>
              </a:ext>
            </a:extLst>
          </p:cNvPr>
          <p:cNvGrpSpPr/>
          <p:nvPr/>
        </p:nvGrpSpPr>
        <p:grpSpPr>
          <a:xfrm>
            <a:off x="828174" y="2282853"/>
            <a:ext cx="5300302" cy="2292294"/>
            <a:chOff x="1371600" y="3919260"/>
            <a:chExt cx="5300302" cy="2292294"/>
          </a:xfrm>
        </p:grpSpPr>
        <p:sp>
          <p:nvSpPr>
            <p:cNvPr id="3" name="TextBox 2">
              <a:extLst>
                <a:ext uri="{FF2B5EF4-FFF2-40B4-BE49-F238E27FC236}">
                  <a16:creationId xmlns:a16="http://schemas.microsoft.com/office/drawing/2014/main" xmlns="" id="{A1AB22BC-70D9-D6A6-80F6-A17FF56989A0}"/>
                </a:ext>
              </a:extLst>
            </p:cNvPr>
            <p:cNvSpPr txBox="1"/>
            <p:nvPr/>
          </p:nvSpPr>
          <p:spPr>
            <a:xfrm>
              <a:off x="1371600" y="3919260"/>
              <a:ext cx="4724400" cy="584775"/>
            </a:xfrm>
            <a:prstGeom prst="rect">
              <a:avLst/>
            </a:prstGeom>
            <a:noFill/>
          </p:spPr>
          <p:txBody>
            <a:bodyPr wrap="square">
              <a:spAutoFit/>
            </a:bodyPr>
            <a:lstStyle/>
            <a:p>
              <a:r>
                <a:rPr lang="en-IN" sz="3200" b="1" dirty="0">
                  <a:solidFill>
                    <a:schemeClr val="tx1">
                      <a:lumMod val="75000"/>
                      <a:lumOff val="25000"/>
                    </a:schemeClr>
                  </a:solidFill>
                  <a:latin typeface="Montserrat" panose="00000500000000000000" pitchFamily="2" charset="0"/>
                </a:rPr>
                <a:t>Precision Farming</a:t>
              </a:r>
            </a:p>
          </p:txBody>
        </p:sp>
        <p:sp>
          <p:nvSpPr>
            <p:cNvPr id="4" name="TextBox 3">
              <a:extLst>
                <a:ext uri="{FF2B5EF4-FFF2-40B4-BE49-F238E27FC236}">
                  <a16:creationId xmlns:a16="http://schemas.microsoft.com/office/drawing/2014/main" xmlns="" id="{BCC7E53C-2C7D-DF7F-725C-0CE0F4DE47C5}"/>
                </a:ext>
              </a:extLst>
            </p:cNvPr>
            <p:cNvSpPr txBox="1"/>
            <p:nvPr/>
          </p:nvSpPr>
          <p:spPr>
            <a:xfrm>
              <a:off x="1371600" y="4504035"/>
              <a:ext cx="5300302" cy="1707519"/>
            </a:xfrm>
            <a:prstGeom prst="rect">
              <a:avLst/>
            </a:prstGeom>
            <a:noFill/>
          </p:spPr>
          <p:txBody>
            <a:bodyPr wrap="square">
              <a:spAutoFit/>
            </a:bodyPr>
            <a:lstStyle/>
            <a:p>
              <a:pPr>
                <a:lnSpc>
                  <a:spcPct val="150000"/>
                </a:lnSpc>
              </a:pPr>
              <a:r>
                <a:rPr lang="en-US" dirty="0">
                  <a:solidFill>
                    <a:schemeClr val="tx1">
                      <a:lumMod val="75000"/>
                      <a:lumOff val="25000"/>
                    </a:schemeClr>
                  </a:solidFill>
                  <a:latin typeface="Montserrat" panose="00000500000000000000" pitchFamily="2" charset="0"/>
                </a:rPr>
                <a:t>Precision farming uses IoT technology to monitor crop conditions meticulously, optimizing inputs like water and fertilizer</a:t>
              </a:r>
            </a:p>
            <a:p>
              <a:pPr>
                <a:lnSpc>
                  <a:spcPct val="150000"/>
                </a:lnSpc>
              </a:pPr>
              <a:r>
                <a:rPr lang="en-US" dirty="0">
                  <a:solidFill>
                    <a:schemeClr val="tx1">
                      <a:lumMod val="75000"/>
                      <a:lumOff val="25000"/>
                    </a:schemeClr>
                  </a:solidFill>
                  <a:latin typeface="Montserrat" panose="00000500000000000000" pitchFamily="2" charset="0"/>
                </a:rPr>
                <a:t>for enhanced productivity and sustainability.</a:t>
              </a:r>
              <a:endParaRPr lang="en-IN" dirty="0">
                <a:solidFill>
                  <a:schemeClr val="tx1">
                    <a:lumMod val="75000"/>
                    <a:lumOff val="25000"/>
                  </a:schemeClr>
                </a:solidFill>
                <a:latin typeface="Montserrat" panose="00000500000000000000" pitchFamily="2" charset="0"/>
              </a:endParaRPr>
            </a:p>
          </p:txBody>
        </p:sp>
      </p:grpSp>
      <p:grpSp>
        <p:nvGrpSpPr>
          <p:cNvPr id="11" name="Group 10">
            <a:extLst>
              <a:ext uri="{FF2B5EF4-FFF2-40B4-BE49-F238E27FC236}">
                <a16:creationId xmlns:a16="http://schemas.microsoft.com/office/drawing/2014/main" xmlns="" id="{DDD37B1A-D9D8-37E2-CCD4-E3E15E45557C}"/>
              </a:ext>
            </a:extLst>
          </p:cNvPr>
          <p:cNvGrpSpPr/>
          <p:nvPr/>
        </p:nvGrpSpPr>
        <p:grpSpPr>
          <a:xfrm flipH="1">
            <a:off x="5638803" y="0"/>
            <a:ext cx="2462552" cy="6863771"/>
            <a:chOff x="6109946" y="0"/>
            <a:chExt cx="2462552" cy="6863771"/>
          </a:xfrm>
        </p:grpSpPr>
        <p:sp>
          <p:nvSpPr>
            <p:cNvPr id="12" name="Freeform: Shape 11">
              <a:extLst>
                <a:ext uri="{FF2B5EF4-FFF2-40B4-BE49-F238E27FC236}">
                  <a16:creationId xmlns:a16="http://schemas.microsoft.com/office/drawing/2014/main" xmlns="" id="{85E49FBF-A93B-7163-A456-910EAE32AC17}"/>
                </a:ext>
              </a:extLst>
            </p:cNvPr>
            <p:cNvSpPr/>
            <p:nvPr/>
          </p:nvSpPr>
          <p:spPr>
            <a:xfrm flipH="1">
              <a:off x="6109946" y="4249583"/>
              <a:ext cx="997743" cy="2614188"/>
            </a:xfrm>
            <a:custGeom>
              <a:avLst/>
              <a:gdLst>
                <a:gd name="connsiteX0" fmla="*/ 997744 w 997743"/>
                <a:gd name="connsiteY0" fmla="*/ 2614188 h 2614188"/>
                <a:gd name="connsiteX1" fmla="*/ 943656 w 997743"/>
                <a:gd name="connsiteY1" fmla="*/ 2614188 h 2614188"/>
                <a:gd name="connsiteX2" fmla="*/ 0 w 997743"/>
                <a:gd name="connsiteY2" fmla="*/ 17315 h 2614188"/>
                <a:gd name="connsiteX3" fmla="*/ 47965 w 997743"/>
                <a:gd name="connsiteY3" fmla="*/ 0 h 2614188"/>
                <a:gd name="connsiteX4" fmla="*/ 997744 w 997743"/>
                <a:gd name="connsiteY4" fmla="*/ 2614188 h 2614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43" h="2614188">
                  <a:moveTo>
                    <a:pt x="997744" y="2614188"/>
                  </a:moveTo>
                  <a:lnTo>
                    <a:pt x="943656" y="2614188"/>
                  </a:lnTo>
                  <a:lnTo>
                    <a:pt x="0" y="17315"/>
                  </a:lnTo>
                  <a:lnTo>
                    <a:pt x="47965" y="0"/>
                  </a:lnTo>
                  <a:lnTo>
                    <a:pt x="997744" y="2614188"/>
                  </a:lnTo>
                  <a:close/>
                </a:path>
              </a:pathLst>
            </a:custGeom>
            <a:solidFill>
              <a:schemeClr val="accent2"/>
            </a:solidFill>
            <a:ln w="34018"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xmlns="" id="{70A96047-6076-B9E8-C2EA-E7D9BBE54892}"/>
                </a:ext>
              </a:extLst>
            </p:cNvPr>
            <p:cNvSpPr/>
            <p:nvPr/>
          </p:nvSpPr>
          <p:spPr>
            <a:xfrm flipH="1">
              <a:off x="6801188" y="1020551"/>
              <a:ext cx="1771310" cy="3533567"/>
            </a:xfrm>
            <a:custGeom>
              <a:avLst/>
              <a:gdLst>
                <a:gd name="connsiteX0" fmla="*/ 637835 w 1771310"/>
                <a:gd name="connsiteY0" fmla="*/ 0 h 3533567"/>
                <a:gd name="connsiteX1" fmla="*/ 1771310 w 1771310"/>
                <a:gd name="connsiteY1" fmla="*/ 3026687 h 3533567"/>
                <a:gd name="connsiteX2" fmla="*/ 1093674 w 1771310"/>
                <a:gd name="connsiteY2" fmla="*/ 3533568 h 3533567"/>
                <a:gd name="connsiteX3" fmla="*/ 0 w 1771310"/>
                <a:gd name="connsiteY3" fmla="*/ 477344 h 3533567"/>
                <a:gd name="connsiteX4" fmla="*/ 637835 w 1771310"/>
                <a:gd name="connsiteY4" fmla="*/ 0 h 353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310" h="3533567">
                  <a:moveTo>
                    <a:pt x="637835" y="0"/>
                  </a:moveTo>
                  <a:lnTo>
                    <a:pt x="1771310" y="3026687"/>
                  </a:lnTo>
                  <a:lnTo>
                    <a:pt x="1093674" y="3533568"/>
                  </a:lnTo>
                  <a:lnTo>
                    <a:pt x="0" y="477344"/>
                  </a:lnTo>
                  <a:lnTo>
                    <a:pt x="637835" y="0"/>
                  </a:lnTo>
                  <a:close/>
                </a:path>
              </a:pathLst>
            </a:custGeom>
            <a:solidFill>
              <a:schemeClr val="accent2"/>
            </a:solidFill>
            <a:ln w="34018"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xmlns="" id="{61AB0D68-3E06-2A15-725F-4515CE027040}"/>
                </a:ext>
              </a:extLst>
            </p:cNvPr>
            <p:cNvSpPr/>
            <p:nvPr/>
          </p:nvSpPr>
          <p:spPr>
            <a:xfrm flipH="1">
              <a:off x="7133203" y="0"/>
              <a:ext cx="1379424" cy="2792428"/>
            </a:xfrm>
            <a:custGeom>
              <a:avLst/>
              <a:gdLst>
                <a:gd name="connsiteX0" fmla="*/ 386443 w 1379424"/>
                <a:gd name="connsiteY0" fmla="*/ 0 h 2792428"/>
                <a:gd name="connsiteX1" fmla="*/ 1379424 w 1379424"/>
                <a:gd name="connsiteY1" fmla="*/ 2539158 h 2792428"/>
                <a:gd name="connsiteX2" fmla="*/ 1040606 w 1379424"/>
                <a:gd name="connsiteY2" fmla="*/ 2792428 h 2792428"/>
                <a:gd name="connsiteX3" fmla="*/ 0 w 1379424"/>
                <a:gd name="connsiteY3" fmla="*/ 0 h 2792428"/>
                <a:gd name="connsiteX4" fmla="*/ 386443 w 1379424"/>
                <a:gd name="connsiteY4" fmla="*/ 0 h 2792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424" h="2792428">
                  <a:moveTo>
                    <a:pt x="386443" y="0"/>
                  </a:moveTo>
                  <a:lnTo>
                    <a:pt x="1379424" y="2539158"/>
                  </a:lnTo>
                  <a:lnTo>
                    <a:pt x="1040606" y="2792428"/>
                  </a:lnTo>
                  <a:lnTo>
                    <a:pt x="0" y="0"/>
                  </a:lnTo>
                  <a:lnTo>
                    <a:pt x="386443" y="0"/>
                  </a:lnTo>
                  <a:close/>
                </a:path>
              </a:pathLst>
            </a:custGeom>
            <a:solidFill>
              <a:schemeClr val="accent1"/>
            </a:solidFill>
            <a:ln w="34018" cap="flat">
              <a:noFill/>
              <a:prstDash val="solid"/>
              <a:miter/>
            </a:ln>
          </p:spPr>
          <p:txBody>
            <a:bodyPr rtlCol="0" anchor="ctr"/>
            <a:lstStyle/>
            <a:p>
              <a:endParaRPr lang="en-IN"/>
            </a:p>
          </p:txBody>
        </p:sp>
      </p:grpSp>
    </p:spTree>
    <p:extLst>
      <p:ext uri="{BB962C8B-B14F-4D97-AF65-F5344CB8AC3E}">
        <p14:creationId xmlns:p14="http://schemas.microsoft.com/office/powerpoint/2010/main" val="3268106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raphic 21">
            <a:extLst>
              <a:ext uri="{FF2B5EF4-FFF2-40B4-BE49-F238E27FC236}">
                <a16:creationId xmlns:a16="http://schemas.microsoft.com/office/drawing/2014/main" xmlns="" id="{B873DA93-4725-1A4E-D584-85374AD3C42D}"/>
              </a:ext>
            </a:extLst>
          </p:cNvPr>
          <p:cNvSpPr/>
          <p:nvPr/>
        </p:nvSpPr>
        <p:spPr>
          <a:xfrm>
            <a:off x="0" y="4064000"/>
            <a:ext cx="12192000" cy="2794000"/>
          </a:xfrm>
          <a:custGeom>
            <a:avLst/>
            <a:gdLst>
              <a:gd name="connsiteX0" fmla="*/ 0 w 3431857"/>
              <a:gd name="connsiteY0" fmla="*/ 0 h 1261110"/>
              <a:gd name="connsiteX1" fmla="*/ 3431858 w 3431857"/>
              <a:gd name="connsiteY1" fmla="*/ 0 h 1261110"/>
              <a:gd name="connsiteX2" fmla="*/ 3431858 w 3431857"/>
              <a:gd name="connsiteY2" fmla="*/ 1261110 h 1261110"/>
              <a:gd name="connsiteX3" fmla="*/ 0 w 3431857"/>
              <a:gd name="connsiteY3" fmla="*/ 1261110 h 1261110"/>
            </a:gdLst>
            <a:ahLst/>
            <a:cxnLst>
              <a:cxn ang="0">
                <a:pos x="connsiteX0" y="connsiteY0"/>
              </a:cxn>
              <a:cxn ang="0">
                <a:pos x="connsiteX1" y="connsiteY1"/>
              </a:cxn>
              <a:cxn ang="0">
                <a:pos x="connsiteX2" y="connsiteY2"/>
              </a:cxn>
              <a:cxn ang="0">
                <a:pos x="connsiteX3" y="connsiteY3"/>
              </a:cxn>
            </a:cxnLst>
            <a:rect l="l" t="t" r="r" b="b"/>
            <a:pathLst>
              <a:path w="3431857" h="1261110">
                <a:moveTo>
                  <a:pt x="0" y="0"/>
                </a:moveTo>
                <a:lnTo>
                  <a:pt x="3431858" y="0"/>
                </a:lnTo>
                <a:lnTo>
                  <a:pt x="3431858" y="1261110"/>
                </a:lnTo>
                <a:lnTo>
                  <a:pt x="0" y="1261110"/>
                </a:lnTo>
                <a:close/>
              </a:path>
            </a:pathLst>
          </a:custGeom>
          <a:solidFill>
            <a:schemeClr val="accent1"/>
          </a:solidFill>
          <a:ln w="9525" cap="flat">
            <a:noFill/>
            <a:prstDash val="solid"/>
            <a:miter/>
          </a:ln>
        </p:spPr>
        <p:txBody>
          <a:bodyPr rtlCol="0" anchor="ctr"/>
          <a:lstStyle/>
          <a:p>
            <a:endParaRPr lang="en-IN"/>
          </a:p>
        </p:txBody>
      </p:sp>
      <p:pic>
        <p:nvPicPr>
          <p:cNvPr id="40" name="Graphic 39">
            <a:extLst>
              <a:ext uri="{FF2B5EF4-FFF2-40B4-BE49-F238E27FC236}">
                <a16:creationId xmlns:a16="http://schemas.microsoft.com/office/drawing/2014/main" xmlns="" id="{9BE86962-0E65-B601-5291-AEB11902E4AC}"/>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48600" y="3217875"/>
            <a:ext cx="2031996" cy="1708052"/>
          </a:xfrm>
          <a:prstGeom prst="rect">
            <a:avLst/>
          </a:prstGeom>
          <a:effectLst>
            <a:outerShdw blurRad="127000" sx="102000" sy="102000" algn="ctr" rotWithShape="0">
              <a:prstClr val="black">
                <a:alpha val="10000"/>
              </a:prstClr>
            </a:outerShdw>
          </a:effectLst>
        </p:spPr>
      </p:pic>
      <p:pic>
        <p:nvPicPr>
          <p:cNvPr id="41" name="Graphic 40">
            <a:extLst>
              <a:ext uri="{FF2B5EF4-FFF2-40B4-BE49-F238E27FC236}">
                <a16:creationId xmlns:a16="http://schemas.microsoft.com/office/drawing/2014/main" xmlns="" id="{7140B5E0-AC93-6300-C414-FD4CB1AB2B2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53651" y="3217875"/>
            <a:ext cx="2031996" cy="1708052"/>
          </a:xfrm>
          <a:prstGeom prst="rect">
            <a:avLst/>
          </a:prstGeom>
          <a:effectLst>
            <a:outerShdw blurRad="127000" sx="102000" sy="102000" algn="ctr" rotWithShape="0">
              <a:prstClr val="black">
                <a:alpha val="10000"/>
              </a:prstClr>
            </a:outerShdw>
          </a:effectLst>
        </p:spPr>
      </p:pic>
      <p:pic>
        <p:nvPicPr>
          <p:cNvPr id="42" name="Graphic 41">
            <a:extLst>
              <a:ext uri="{FF2B5EF4-FFF2-40B4-BE49-F238E27FC236}">
                <a16:creationId xmlns:a16="http://schemas.microsoft.com/office/drawing/2014/main" xmlns="" id="{9D2FB8A7-8A32-A3A7-737A-CBBB08183C2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958702" y="3217875"/>
            <a:ext cx="2031996" cy="1708052"/>
          </a:xfrm>
          <a:prstGeom prst="rect">
            <a:avLst/>
          </a:prstGeom>
          <a:effectLst>
            <a:outerShdw blurRad="127000" sx="102000" sy="102000" algn="ctr" rotWithShape="0">
              <a:prstClr val="black">
                <a:alpha val="10000"/>
              </a:prstClr>
            </a:outerShdw>
          </a:effectLst>
        </p:spPr>
      </p:pic>
      <p:pic>
        <p:nvPicPr>
          <p:cNvPr id="43" name="Graphic 42">
            <a:extLst>
              <a:ext uri="{FF2B5EF4-FFF2-40B4-BE49-F238E27FC236}">
                <a16:creationId xmlns:a16="http://schemas.microsoft.com/office/drawing/2014/main" xmlns="" id="{BE1A5AFE-A59C-8C9A-4EAA-B60DD61DCAF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263753" y="3217875"/>
            <a:ext cx="2031996" cy="1708052"/>
          </a:xfrm>
          <a:prstGeom prst="rect">
            <a:avLst/>
          </a:prstGeom>
          <a:effectLst>
            <a:outerShdw blurRad="127000" sx="102000" sy="102000" algn="ctr" rotWithShape="0">
              <a:prstClr val="black">
                <a:alpha val="10000"/>
              </a:prstClr>
            </a:outerShdw>
          </a:effectLst>
        </p:spPr>
      </p:pic>
      <p:pic>
        <p:nvPicPr>
          <p:cNvPr id="44" name="Graphic 43">
            <a:extLst>
              <a:ext uri="{FF2B5EF4-FFF2-40B4-BE49-F238E27FC236}">
                <a16:creationId xmlns:a16="http://schemas.microsoft.com/office/drawing/2014/main" xmlns="" id="{811A692A-5E0A-7F86-A79D-9E2A7464623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9568805" y="3217875"/>
            <a:ext cx="2031996" cy="1708052"/>
          </a:xfrm>
          <a:prstGeom prst="rect">
            <a:avLst/>
          </a:prstGeom>
          <a:effectLst>
            <a:outerShdw blurRad="127000" sx="102000" sy="102000" algn="ctr" rotWithShape="0">
              <a:prstClr val="black">
                <a:alpha val="10000"/>
              </a:prstClr>
            </a:outerShdw>
          </a:effectLst>
        </p:spPr>
      </p:pic>
      <p:grpSp>
        <p:nvGrpSpPr>
          <p:cNvPr id="33" name="Group 32">
            <a:extLst>
              <a:ext uri="{FF2B5EF4-FFF2-40B4-BE49-F238E27FC236}">
                <a16:creationId xmlns:a16="http://schemas.microsoft.com/office/drawing/2014/main" xmlns="" id="{19E75E57-9DA6-B3A6-2DB8-63631F0EB655}"/>
              </a:ext>
            </a:extLst>
          </p:cNvPr>
          <p:cNvGrpSpPr/>
          <p:nvPr/>
        </p:nvGrpSpPr>
        <p:grpSpPr>
          <a:xfrm>
            <a:off x="0" y="670408"/>
            <a:ext cx="12192000" cy="1491553"/>
            <a:chOff x="0" y="454508"/>
            <a:chExt cx="12192000" cy="1491553"/>
          </a:xfrm>
        </p:grpSpPr>
        <p:sp>
          <p:nvSpPr>
            <p:cNvPr id="12" name="TextBox 11">
              <a:extLst>
                <a:ext uri="{FF2B5EF4-FFF2-40B4-BE49-F238E27FC236}">
                  <a16:creationId xmlns:a16="http://schemas.microsoft.com/office/drawing/2014/main" xmlns="" id="{BC72C0ED-882D-3B3B-E38B-E8332FB11338}"/>
                </a:ext>
              </a:extLst>
            </p:cNvPr>
            <p:cNvSpPr txBox="1"/>
            <p:nvPr/>
          </p:nvSpPr>
          <p:spPr>
            <a:xfrm>
              <a:off x="0" y="454508"/>
              <a:ext cx="12192000" cy="584775"/>
            </a:xfrm>
            <a:prstGeom prst="rect">
              <a:avLst/>
            </a:prstGeom>
            <a:noFill/>
          </p:spPr>
          <p:txBody>
            <a:bodyPr wrap="square">
              <a:spAutoFit/>
            </a:bodyPr>
            <a:lstStyle/>
            <a:p>
              <a:pPr algn="ctr"/>
              <a:r>
                <a:rPr lang="en-IN" sz="3200" b="1" i="0" dirty="0">
                  <a:solidFill>
                    <a:schemeClr val="tx1">
                      <a:lumMod val="75000"/>
                      <a:lumOff val="25000"/>
                    </a:schemeClr>
                  </a:solidFill>
                  <a:effectLst/>
                  <a:latin typeface="Montserrat" panose="00000500000000000000" pitchFamily="2" charset="0"/>
                </a:rPr>
                <a:t>Smart Sensors</a:t>
              </a:r>
              <a:endParaRPr lang="en-IN" sz="3200" b="1" dirty="0">
                <a:solidFill>
                  <a:schemeClr val="tx1">
                    <a:lumMod val="75000"/>
                    <a:lumOff val="25000"/>
                  </a:schemeClr>
                </a:solidFill>
                <a:latin typeface="Montserrat" panose="00000500000000000000" pitchFamily="2" charset="0"/>
              </a:endParaRPr>
            </a:p>
          </p:txBody>
        </p:sp>
        <p:sp>
          <p:nvSpPr>
            <p:cNvPr id="25" name="TextBox 24">
              <a:extLst>
                <a:ext uri="{FF2B5EF4-FFF2-40B4-BE49-F238E27FC236}">
                  <a16:creationId xmlns:a16="http://schemas.microsoft.com/office/drawing/2014/main" xmlns="" id="{25C78255-37AF-7933-5D1E-BCA4C18CB91C}"/>
                </a:ext>
              </a:extLst>
            </p:cNvPr>
            <p:cNvSpPr txBox="1"/>
            <p:nvPr/>
          </p:nvSpPr>
          <p:spPr>
            <a:xfrm>
              <a:off x="419100" y="1069539"/>
              <a:ext cx="11353800" cy="876522"/>
            </a:xfrm>
            <a:prstGeom prst="rect">
              <a:avLst/>
            </a:prstGeom>
            <a:noFill/>
          </p:spPr>
          <p:txBody>
            <a:bodyPr wrap="square">
              <a:spAutoFit/>
            </a:bodyPr>
            <a:lstStyle/>
            <a:p>
              <a:pPr algn="ctr">
                <a:lnSpc>
                  <a:spcPct val="150000"/>
                </a:lnSpc>
              </a:pPr>
              <a:r>
                <a:rPr lang="en-US" b="0" i="0" dirty="0">
                  <a:solidFill>
                    <a:schemeClr val="tx1">
                      <a:lumMod val="75000"/>
                      <a:lumOff val="25000"/>
                    </a:schemeClr>
                  </a:solidFill>
                  <a:effectLst/>
                  <a:latin typeface="Montserrat" panose="00000500000000000000" pitchFamily="2" charset="0"/>
                </a:rPr>
                <a:t>These tools are the backbone of modern precision agriculture, enabling farmers to collect and analyze data in real time. </a:t>
              </a:r>
              <a:r>
                <a:rPr lang="en-US" dirty="0">
                  <a:solidFill>
                    <a:schemeClr val="tx1">
                      <a:lumMod val="75000"/>
                      <a:lumOff val="25000"/>
                    </a:schemeClr>
                  </a:solidFill>
                  <a:latin typeface="Montserrat" panose="00000500000000000000" pitchFamily="2" charset="0"/>
                </a:rPr>
                <a:t>Key IoT devices in agriculture include:</a:t>
              </a:r>
              <a:endParaRPr lang="en-IN" dirty="0">
                <a:solidFill>
                  <a:schemeClr val="tx1">
                    <a:lumMod val="75000"/>
                    <a:lumOff val="25000"/>
                  </a:schemeClr>
                </a:solidFill>
                <a:latin typeface="Montserrat" panose="00000500000000000000" pitchFamily="2" charset="0"/>
              </a:endParaRPr>
            </a:p>
          </p:txBody>
        </p:sp>
      </p:grpSp>
      <p:pic>
        <p:nvPicPr>
          <p:cNvPr id="27" name="Graphic 26">
            <a:extLst>
              <a:ext uri="{FF2B5EF4-FFF2-40B4-BE49-F238E27FC236}">
                <a16:creationId xmlns:a16="http://schemas.microsoft.com/office/drawing/2014/main" xmlns="" id="{B6DC2CFC-B02C-94E8-C297-5C8D9C0D1C6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69900" y="3209974"/>
            <a:ext cx="2031996" cy="1708052"/>
          </a:xfrm>
          <a:prstGeom prst="rect">
            <a:avLst/>
          </a:prstGeom>
          <a:effectLst>
            <a:outerShdw blurRad="127000" sx="102000" sy="102000" algn="ctr" rotWithShape="0">
              <a:prstClr val="black">
                <a:alpha val="10000"/>
              </a:prstClr>
            </a:outerShdw>
          </a:effectLst>
        </p:spPr>
      </p:pic>
      <p:pic>
        <p:nvPicPr>
          <p:cNvPr id="28" name="Graphic 27">
            <a:extLst>
              <a:ext uri="{FF2B5EF4-FFF2-40B4-BE49-F238E27FC236}">
                <a16:creationId xmlns:a16="http://schemas.microsoft.com/office/drawing/2014/main" xmlns="" id="{7D35E64E-29AA-4CC0-BADB-EDEB4C3D464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774951" y="3209974"/>
            <a:ext cx="2031996" cy="1708052"/>
          </a:xfrm>
          <a:prstGeom prst="rect">
            <a:avLst/>
          </a:prstGeom>
          <a:effectLst>
            <a:outerShdw blurRad="127000" sx="102000" sy="102000" algn="ctr" rotWithShape="0">
              <a:prstClr val="black">
                <a:alpha val="10000"/>
              </a:prstClr>
            </a:outerShdw>
          </a:effectLst>
        </p:spPr>
      </p:pic>
      <p:pic>
        <p:nvPicPr>
          <p:cNvPr id="29" name="Graphic 28">
            <a:extLst>
              <a:ext uri="{FF2B5EF4-FFF2-40B4-BE49-F238E27FC236}">
                <a16:creationId xmlns:a16="http://schemas.microsoft.com/office/drawing/2014/main" xmlns="" id="{92116EE9-10EC-FEF3-12B3-3CCE39FAEC3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080002" y="3209974"/>
            <a:ext cx="2031996" cy="1708052"/>
          </a:xfrm>
          <a:prstGeom prst="rect">
            <a:avLst/>
          </a:prstGeom>
          <a:effectLst>
            <a:outerShdw blurRad="127000" sx="102000" sy="102000" algn="ctr" rotWithShape="0">
              <a:prstClr val="black">
                <a:alpha val="10000"/>
              </a:prstClr>
            </a:outerShdw>
          </a:effectLst>
        </p:spPr>
      </p:pic>
      <p:pic>
        <p:nvPicPr>
          <p:cNvPr id="30" name="Graphic 29">
            <a:extLst>
              <a:ext uri="{FF2B5EF4-FFF2-40B4-BE49-F238E27FC236}">
                <a16:creationId xmlns:a16="http://schemas.microsoft.com/office/drawing/2014/main" xmlns="" id="{88A0BEC4-7014-7184-305E-0EA2046FB789}"/>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385053" y="3209974"/>
            <a:ext cx="2031996" cy="1708052"/>
          </a:xfrm>
          <a:prstGeom prst="rect">
            <a:avLst/>
          </a:prstGeom>
          <a:effectLst>
            <a:outerShdw blurRad="127000" sx="102000" sy="102000" algn="ctr" rotWithShape="0">
              <a:prstClr val="black">
                <a:alpha val="10000"/>
              </a:prstClr>
            </a:outerShdw>
          </a:effectLst>
        </p:spPr>
      </p:pic>
      <p:pic>
        <p:nvPicPr>
          <p:cNvPr id="31" name="Graphic 30">
            <a:extLst>
              <a:ext uri="{FF2B5EF4-FFF2-40B4-BE49-F238E27FC236}">
                <a16:creationId xmlns:a16="http://schemas.microsoft.com/office/drawing/2014/main" xmlns="" id="{7E905E8F-77B0-964F-8408-D600F9346DB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690105" y="3209974"/>
            <a:ext cx="2031996" cy="1708052"/>
          </a:xfrm>
          <a:prstGeom prst="rect">
            <a:avLst/>
          </a:prstGeom>
          <a:effectLst>
            <a:outerShdw blurRad="127000" sx="102000" sy="102000" algn="ctr" rotWithShape="0">
              <a:prstClr val="black">
                <a:alpha val="10000"/>
              </a:prstClr>
            </a:outerShdw>
          </a:effectLst>
        </p:spPr>
      </p:pic>
      <p:sp>
        <p:nvSpPr>
          <p:cNvPr id="35" name="TextBox 34">
            <a:extLst>
              <a:ext uri="{FF2B5EF4-FFF2-40B4-BE49-F238E27FC236}">
                <a16:creationId xmlns:a16="http://schemas.microsoft.com/office/drawing/2014/main" xmlns="" id="{E88F956D-65D1-F069-5ABD-8DD51E6B787D}"/>
              </a:ext>
            </a:extLst>
          </p:cNvPr>
          <p:cNvSpPr txBox="1"/>
          <p:nvPr/>
        </p:nvSpPr>
        <p:spPr>
          <a:xfrm>
            <a:off x="722431" y="3771613"/>
            <a:ext cx="1679335" cy="584775"/>
          </a:xfrm>
          <a:prstGeom prst="rect">
            <a:avLst/>
          </a:prstGeom>
          <a:noFill/>
        </p:spPr>
        <p:txBody>
          <a:bodyPr wrap="square">
            <a:spAutoFit/>
          </a:bodyPr>
          <a:lstStyle/>
          <a:p>
            <a:pPr algn="ctr"/>
            <a:r>
              <a:rPr lang="en-IN" sz="1600" i="0" dirty="0">
                <a:solidFill>
                  <a:schemeClr val="tx1">
                    <a:lumMod val="75000"/>
                    <a:lumOff val="25000"/>
                  </a:schemeClr>
                </a:solidFill>
                <a:effectLst/>
                <a:latin typeface="Montserrat" panose="00000500000000000000" pitchFamily="2" charset="0"/>
              </a:rPr>
              <a:t>Soil Moisture Sensors</a:t>
            </a:r>
            <a:endParaRPr lang="en-IN" sz="1600" dirty="0">
              <a:solidFill>
                <a:schemeClr val="tx1">
                  <a:lumMod val="75000"/>
                  <a:lumOff val="25000"/>
                </a:schemeClr>
              </a:solidFill>
              <a:latin typeface="Montserrat" panose="00000500000000000000" pitchFamily="2" charset="0"/>
            </a:endParaRPr>
          </a:p>
        </p:txBody>
      </p:sp>
      <p:sp>
        <p:nvSpPr>
          <p:cNvPr id="36" name="TextBox 35">
            <a:extLst>
              <a:ext uri="{FF2B5EF4-FFF2-40B4-BE49-F238E27FC236}">
                <a16:creationId xmlns:a16="http://schemas.microsoft.com/office/drawing/2014/main" xmlns="" id="{E366701D-F195-2831-4AAA-1A89432719E4}"/>
              </a:ext>
            </a:extLst>
          </p:cNvPr>
          <p:cNvSpPr txBox="1"/>
          <p:nvPr/>
        </p:nvSpPr>
        <p:spPr>
          <a:xfrm>
            <a:off x="3027482" y="3771613"/>
            <a:ext cx="1679335" cy="584775"/>
          </a:xfrm>
          <a:prstGeom prst="rect">
            <a:avLst/>
          </a:prstGeom>
          <a:noFill/>
        </p:spPr>
        <p:txBody>
          <a:bodyPr wrap="square">
            <a:spAutoFit/>
          </a:bodyPr>
          <a:lstStyle/>
          <a:p>
            <a:pPr algn="ctr"/>
            <a:r>
              <a:rPr lang="en-IN" sz="1600" dirty="0">
                <a:solidFill>
                  <a:schemeClr val="tx1">
                    <a:lumMod val="75000"/>
                    <a:lumOff val="25000"/>
                  </a:schemeClr>
                </a:solidFill>
                <a:latin typeface="Montserrat" panose="00000500000000000000" pitchFamily="2" charset="0"/>
              </a:rPr>
              <a:t>Weather Stations</a:t>
            </a:r>
          </a:p>
        </p:txBody>
      </p:sp>
      <p:sp>
        <p:nvSpPr>
          <p:cNvPr id="37" name="TextBox 36">
            <a:extLst>
              <a:ext uri="{FF2B5EF4-FFF2-40B4-BE49-F238E27FC236}">
                <a16:creationId xmlns:a16="http://schemas.microsoft.com/office/drawing/2014/main" xmlns="" id="{FAB122BD-DEAE-8100-3BA7-F3B5BF598FA8}"/>
              </a:ext>
            </a:extLst>
          </p:cNvPr>
          <p:cNvSpPr txBox="1"/>
          <p:nvPr/>
        </p:nvSpPr>
        <p:spPr>
          <a:xfrm>
            <a:off x="5332533" y="3648502"/>
            <a:ext cx="1679335" cy="830997"/>
          </a:xfrm>
          <a:prstGeom prst="rect">
            <a:avLst/>
          </a:prstGeom>
          <a:noFill/>
        </p:spPr>
        <p:txBody>
          <a:bodyPr wrap="square">
            <a:spAutoFit/>
          </a:bodyPr>
          <a:lstStyle/>
          <a:p>
            <a:pPr algn="ctr"/>
            <a:r>
              <a:rPr lang="en-US" sz="1600" dirty="0">
                <a:solidFill>
                  <a:schemeClr val="tx1">
                    <a:lumMod val="75000"/>
                    <a:lumOff val="25000"/>
                  </a:schemeClr>
                </a:solidFill>
                <a:latin typeface="Montserrat" panose="00000500000000000000" pitchFamily="2" charset="0"/>
              </a:rPr>
              <a:t>Drones and Aerial Imagery Sensors</a:t>
            </a:r>
            <a:endParaRPr lang="en-IN" sz="1600" dirty="0">
              <a:solidFill>
                <a:schemeClr val="tx1">
                  <a:lumMod val="75000"/>
                  <a:lumOff val="25000"/>
                </a:schemeClr>
              </a:solidFill>
              <a:latin typeface="Montserrat" panose="00000500000000000000" pitchFamily="2" charset="0"/>
            </a:endParaRPr>
          </a:p>
        </p:txBody>
      </p:sp>
      <p:sp>
        <p:nvSpPr>
          <p:cNvPr id="38" name="TextBox 37">
            <a:extLst>
              <a:ext uri="{FF2B5EF4-FFF2-40B4-BE49-F238E27FC236}">
                <a16:creationId xmlns:a16="http://schemas.microsoft.com/office/drawing/2014/main" xmlns="" id="{28494091-90F5-6B8F-BAF9-824BC2661D71}"/>
              </a:ext>
            </a:extLst>
          </p:cNvPr>
          <p:cNvSpPr txBox="1"/>
          <p:nvPr/>
        </p:nvSpPr>
        <p:spPr>
          <a:xfrm>
            <a:off x="7637584" y="3771613"/>
            <a:ext cx="1679335" cy="584775"/>
          </a:xfrm>
          <a:prstGeom prst="rect">
            <a:avLst/>
          </a:prstGeom>
          <a:noFill/>
        </p:spPr>
        <p:txBody>
          <a:bodyPr wrap="square">
            <a:spAutoFit/>
          </a:bodyPr>
          <a:lstStyle/>
          <a:p>
            <a:pPr algn="ctr"/>
            <a:r>
              <a:rPr lang="en-IN" sz="1600" dirty="0">
                <a:solidFill>
                  <a:schemeClr val="tx1">
                    <a:lumMod val="75000"/>
                    <a:lumOff val="25000"/>
                  </a:schemeClr>
                </a:solidFill>
                <a:latin typeface="Montserrat" panose="00000500000000000000" pitchFamily="2" charset="0"/>
              </a:rPr>
              <a:t>Livestock Trackers</a:t>
            </a:r>
          </a:p>
        </p:txBody>
      </p:sp>
      <p:sp>
        <p:nvSpPr>
          <p:cNvPr id="39" name="TextBox 38">
            <a:extLst>
              <a:ext uri="{FF2B5EF4-FFF2-40B4-BE49-F238E27FC236}">
                <a16:creationId xmlns:a16="http://schemas.microsoft.com/office/drawing/2014/main" xmlns="" id="{E700F8C9-CD9B-F1E0-C348-4A0721C9E5EF}"/>
              </a:ext>
            </a:extLst>
          </p:cNvPr>
          <p:cNvSpPr txBox="1"/>
          <p:nvPr/>
        </p:nvSpPr>
        <p:spPr>
          <a:xfrm>
            <a:off x="9942636" y="3771613"/>
            <a:ext cx="1679335" cy="584775"/>
          </a:xfrm>
          <a:prstGeom prst="rect">
            <a:avLst/>
          </a:prstGeom>
          <a:noFill/>
        </p:spPr>
        <p:txBody>
          <a:bodyPr wrap="square">
            <a:spAutoFit/>
          </a:bodyPr>
          <a:lstStyle/>
          <a:p>
            <a:pPr algn="ctr"/>
            <a:r>
              <a:rPr lang="en-IN" sz="1600" dirty="0">
                <a:solidFill>
                  <a:schemeClr val="tx1">
                    <a:lumMod val="75000"/>
                    <a:lumOff val="25000"/>
                  </a:schemeClr>
                </a:solidFill>
                <a:latin typeface="Montserrat" panose="00000500000000000000" pitchFamily="2" charset="0"/>
              </a:rPr>
              <a:t>Nutrient Sensors</a:t>
            </a:r>
          </a:p>
        </p:txBody>
      </p:sp>
    </p:spTree>
    <p:extLst>
      <p:ext uri="{BB962C8B-B14F-4D97-AF65-F5344CB8AC3E}">
        <p14:creationId xmlns:p14="http://schemas.microsoft.com/office/powerpoint/2010/main" val="4105535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8B50F30F-41FB-93CD-2A93-6297FB00F658}"/>
              </a:ext>
            </a:extLst>
          </p:cNvPr>
          <p:cNvGrpSpPr/>
          <p:nvPr/>
        </p:nvGrpSpPr>
        <p:grpSpPr>
          <a:xfrm>
            <a:off x="245141" y="373958"/>
            <a:ext cx="11701380" cy="1475778"/>
            <a:chOff x="1464906" y="3426817"/>
            <a:chExt cx="4453808" cy="1475778"/>
          </a:xfrm>
        </p:grpSpPr>
        <p:sp>
          <p:nvSpPr>
            <p:cNvPr id="3" name="TextBox 2">
              <a:extLst>
                <a:ext uri="{FF2B5EF4-FFF2-40B4-BE49-F238E27FC236}">
                  <a16:creationId xmlns:a16="http://schemas.microsoft.com/office/drawing/2014/main" xmlns="" id="{64F6A035-FCF2-09B5-ECF1-3F2108E039F1}"/>
                </a:ext>
              </a:extLst>
            </p:cNvPr>
            <p:cNvSpPr txBox="1"/>
            <p:nvPr/>
          </p:nvSpPr>
          <p:spPr>
            <a:xfrm>
              <a:off x="1464906" y="3426817"/>
              <a:ext cx="4453808" cy="584775"/>
            </a:xfrm>
            <a:prstGeom prst="rect">
              <a:avLst/>
            </a:prstGeom>
            <a:noFill/>
          </p:spPr>
          <p:txBody>
            <a:bodyPr wrap="square">
              <a:spAutoFit/>
            </a:bodyPr>
            <a:lstStyle/>
            <a:p>
              <a:pPr algn="ctr"/>
              <a:r>
                <a:rPr lang="en-IN" sz="3200" b="1" i="0" dirty="0">
                  <a:solidFill>
                    <a:schemeClr val="tx1">
                      <a:lumMod val="75000"/>
                      <a:lumOff val="25000"/>
                    </a:schemeClr>
                  </a:solidFill>
                  <a:effectLst/>
                  <a:latin typeface="Montserrat" panose="00000500000000000000" pitchFamily="2" charset="0"/>
                </a:rPr>
                <a:t>Data Analytics In Agriculture</a:t>
              </a:r>
              <a:endParaRPr lang="en-IN" sz="3200" b="0" i="0" dirty="0">
                <a:solidFill>
                  <a:schemeClr val="tx1">
                    <a:lumMod val="75000"/>
                    <a:lumOff val="25000"/>
                  </a:schemeClr>
                </a:solidFill>
                <a:effectLst/>
                <a:latin typeface="Montserrat" panose="00000500000000000000" pitchFamily="2" charset="0"/>
              </a:endParaRPr>
            </a:p>
          </p:txBody>
        </p:sp>
        <p:sp>
          <p:nvSpPr>
            <p:cNvPr id="4" name="TextBox 3">
              <a:extLst>
                <a:ext uri="{FF2B5EF4-FFF2-40B4-BE49-F238E27FC236}">
                  <a16:creationId xmlns:a16="http://schemas.microsoft.com/office/drawing/2014/main" xmlns="" id="{1DF30116-D893-2A13-DBA7-DFA35DF9D25D}"/>
                </a:ext>
              </a:extLst>
            </p:cNvPr>
            <p:cNvSpPr txBox="1"/>
            <p:nvPr/>
          </p:nvSpPr>
          <p:spPr>
            <a:xfrm>
              <a:off x="1774281" y="4026073"/>
              <a:ext cx="3835058" cy="876522"/>
            </a:xfrm>
            <a:prstGeom prst="rect">
              <a:avLst/>
            </a:prstGeom>
            <a:noFill/>
          </p:spPr>
          <p:txBody>
            <a:bodyPr wrap="square">
              <a:spAutoFit/>
            </a:bodyPr>
            <a:lstStyle/>
            <a:p>
              <a:pPr algn="ctr">
                <a:lnSpc>
                  <a:spcPct val="150000"/>
                </a:lnSpc>
              </a:pPr>
              <a:r>
                <a:rPr lang="en-US" b="0" i="0" dirty="0">
                  <a:solidFill>
                    <a:schemeClr val="tx1">
                      <a:lumMod val="75000"/>
                      <a:lumOff val="25000"/>
                    </a:schemeClr>
                  </a:solidFill>
                  <a:effectLst/>
                  <a:latin typeface="Montserrat" panose="00000500000000000000" pitchFamily="2" charset="0"/>
                </a:rPr>
                <a:t>Data analytics in agriculture uses IoT data to enhance decision-making, optimize resources, and improve crop yields by analyzing soil, weather, and crop health trends.</a:t>
              </a:r>
              <a:endParaRPr lang="en-IN" dirty="0">
                <a:solidFill>
                  <a:schemeClr val="tx1">
                    <a:lumMod val="75000"/>
                    <a:lumOff val="25000"/>
                  </a:schemeClr>
                </a:solidFill>
                <a:latin typeface="Montserrat" panose="00000500000000000000" pitchFamily="2" charset="0"/>
              </a:endParaRPr>
            </a:p>
          </p:txBody>
        </p:sp>
      </p:grpSp>
      <p:sp>
        <p:nvSpPr>
          <p:cNvPr id="130" name="TextBox 129">
            <a:extLst>
              <a:ext uri="{FF2B5EF4-FFF2-40B4-BE49-F238E27FC236}">
                <a16:creationId xmlns:a16="http://schemas.microsoft.com/office/drawing/2014/main" xmlns="" id="{051C98F5-759B-3439-D9F0-4CD2E12996A2}"/>
              </a:ext>
            </a:extLst>
          </p:cNvPr>
          <p:cNvSpPr txBox="1"/>
          <p:nvPr/>
        </p:nvSpPr>
        <p:spPr>
          <a:xfrm>
            <a:off x="7960657" y="2352507"/>
            <a:ext cx="3173050" cy="754053"/>
          </a:xfrm>
          <a:prstGeom prst="rect">
            <a:avLst/>
          </a:prstGeom>
          <a:noFill/>
        </p:spPr>
        <p:txBody>
          <a:bodyPr wrap="square">
            <a:spAutoFit/>
          </a:bodyPr>
          <a:lstStyle/>
          <a:p>
            <a:pPr algn="l">
              <a:spcBef>
                <a:spcPts val="600"/>
              </a:spcBef>
            </a:pPr>
            <a:r>
              <a:rPr lang="en-US" sz="1400" b="1" i="0" dirty="0">
                <a:solidFill>
                  <a:schemeClr val="tx1">
                    <a:lumMod val="75000"/>
                    <a:lumOff val="25000"/>
                  </a:schemeClr>
                </a:solidFill>
                <a:effectLst/>
                <a:latin typeface="Montserrat" panose="00000500000000000000" pitchFamily="2" charset="0"/>
              </a:rPr>
              <a:t>Predictive Analytics</a:t>
            </a:r>
            <a:endParaRPr lang="en-US" sz="1400" b="1" dirty="0">
              <a:solidFill>
                <a:schemeClr val="tx1">
                  <a:lumMod val="75000"/>
                  <a:lumOff val="25000"/>
                </a:schemeClr>
              </a:solidFill>
              <a:latin typeface="Montserrat" panose="00000500000000000000" pitchFamily="2" charset="0"/>
            </a:endParaRPr>
          </a:p>
          <a:p>
            <a:pPr algn="l">
              <a:spcBef>
                <a:spcPts val="600"/>
              </a:spcBef>
            </a:pPr>
            <a:r>
              <a:rPr lang="en-US" sz="1200" b="0" i="0" dirty="0">
                <a:solidFill>
                  <a:schemeClr val="tx1">
                    <a:lumMod val="75000"/>
                    <a:lumOff val="25000"/>
                  </a:schemeClr>
                </a:solidFill>
                <a:effectLst/>
                <a:latin typeface="Montserrat" panose="00000500000000000000" pitchFamily="2" charset="0"/>
              </a:rPr>
              <a:t>Forecasts conditions, anticipating challenges like pests and weather.</a:t>
            </a:r>
          </a:p>
        </p:txBody>
      </p:sp>
      <p:grpSp>
        <p:nvGrpSpPr>
          <p:cNvPr id="141" name="Group 140">
            <a:extLst>
              <a:ext uri="{FF2B5EF4-FFF2-40B4-BE49-F238E27FC236}">
                <a16:creationId xmlns:a16="http://schemas.microsoft.com/office/drawing/2014/main" xmlns="" id="{AEB0D5C9-8211-17A2-1CE9-545C72FB06DB}"/>
              </a:ext>
            </a:extLst>
          </p:cNvPr>
          <p:cNvGrpSpPr/>
          <p:nvPr/>
        </p:nvGrpSpPr>
        <p:grpSpPr>
          <a:xfrm>
            <a:off x="338" y="2395980"/>
            <a:ext cx="11133369" cy="4462020"/>
            <a:chOff x="338" y="2395980"/>
            <a:chExt cx="11133369" cy="4462020"/>
          </a:xfrm>
        </p:grpSpPr>
        <p:pic>
          <p:nvPicPr>
            <p:cNvPr id="140" name="Picture 139" descr="A person holding a tablet with a graph on it&#10;&#10;Description automatically generated">
              <a:extLst>
                <a:ext uri="{FF2B5EF4-FFF2-40B4-BE49-F238E27FC236}">
                  <a16:creationId xmlns:a16="http://schemas.microsoft.com/office/drawing/2014/main" xmlns="" id="{6CD4157B-7E77-B90C-104F-AB0E7B546C7E}"/>
                </a:ext>
              </a:extLst>
            </p:cNvPr>
            <p:cNvPicPr>
              <a:picLocks noChangeAspect="1"/>
            </p:cNvPicPr>
            <p:nvPr/>
          </p:nvPicPr>
          <p:blipFill>
            <a:blip r:embed="rId2">
              <a:extLst>
                <a:ext uri="{28A0092B-C50C-407E-A947-70E740481C1C}">
                  <a14:useLocalDpi xmlns:a14="http://schemas.microsoft.com/office/drawing/2010/main" val="0"/>
                </a:ext>
              </a:extLst>
            </a:blip>
            <a:srcRect l="28633" t="6789" r="20669" b="235"/>
            <a:stretch>
              <a:fillRect/>
            </a:stretch>
          </p:blipFill>
          <p:spPr>
            <a:xfrm flipH="1">
              <a:off x="338" y="2406819"/>
              <a:ext cx="4329036" cy="4451181"/>
            </a:xfrm>
            <a:custGeom>
              <a:avLst/>
              <a:gdLst>
                <a:gd name="connsiteX0" fmla="*/ 4329036 w 4329036"/>
                <a:gd name="connsiteY0" fmla="*/ 0 h 4451181"/>
                <a:gd name="connsiteX1" fmla="*/ 0 w 4329036"/>
                <a:gd name="connsiteY1" fmla="*/ 0 h 4451181"/>
                <a:gd name="connsiteX2" fmla="*/ 2077683 w 4329036"/>
                <a:gd name="connsiteY2" fmla="*/ 4451181 h 4451181"/>
                <a:gd name="connsiteX3" fmla="*/ 4329036 w 4329036"/>
                <a:gd name="connsiteY3" fmla="*/ 4451181 h 4451181"/>
                <a:gd name="connsiteX4" fmla="*/ 4329036 w 4329036"/>
                <a:gd name="connsiteY4" fmla="*/ 0 h 445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9036" h="4451181">
                  <a:moveTo>
                    <a:pt x="4329036" y="0"/>
                  </a:moveTo>
                  <a:lnTo>
                    <a:pt x="0" y="0"/>
                  </a:lnTo>
                  <a:lnTo>
                    <a:pt x="2077683" y="4451181"/>
                  </a:lnTo>
                  <a:lnTo>
                    <a:pt x="4329036" y="4451181"/>
                  </a:lnTo>
                  <a:lnTo>
                    <a:pt x="4329036" y="0"/>
                  </a:lnTo>
                  <a:close/>
                </a:path>
              </a:pathLst>
            </a:custGeom>
          </p:spPr>
        </p:pic>
        <p:sp>
          <p:nvSpPr>
            <p:cNvPr id="25" name="Freeform: Shape 24">
              <a:extLst>
                <a:ext uri="{FF2B5EF4-FFF2-40B4-BE49-F238E27FC236}">
                  <a16:creationId xmlns:a16="http://schemas.microsoft.com/office/drawing/2014/main" xmlns="" id="{19941069-B3DB-D72E-535B-E1FF00773F3B}"/>
                </a:ext>
              </a:extLst>
            </p:cNvPr>
            <p:cNvSpPr/>
            <p:nvPr/>
          </p:nvSpPr>
          <p:spPr>
            <a:xfrm>
              <a:off x="4223899" y="2395980"/>
              <a:ext cx="1770955" cy="662251"/>
            </a:xfrm>
            <a:custGeom>
              <a:avLst/>
              <a:gdLst>
                <a:gd name="connsiteX0" fmla="*/ 1978829 w 1978829"/>
                <a:gd name="connsiteY0" fmla="*/ 369824 h 739986"/>
                <a:gd name="connsiteX1" fmla="*/ 1765470 w 1978829"/>
                <a:gd name="connsiteY1" fmla="*/ 739987 h 739986"/>
                <a:gd name="connsiteX2" fmla="*/ 3387 w 1978829"/>
                <a:gd name="connsiteY2" fmla="*/ 739987 h 739986"/>
                <a:gd name="connsiteX3" fmla="*/ 0 w 1978829"/>
                <a:gd name="connsiteY3" fmla="*/ 734229 h 739986"/>
                <a:gd name="connsiteX4" fmla="*/ 328507 w 1978829"/>
                <a:gd name="connsiteY4" fmla="*/ 0 h 739986"/>
                <a:gd name="connsiteX5" fmla="*/ 1765470 w 1978829"/>
                <a:gd name="connsiteY5" fmla="*/ 0 h 739986"/>
                <a:gd name="connsiteX6" fmla="*/ 1978829 w 1978829"/>
                <a:gd name="connsiteY6" fmla="*/ 369824 h 73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8829" h="739986">
                  <a:moveTo>
                    <a:pt x="1978829" y="369824"/>
                  </a:moveTo>
                  <a:lnTo>
                    <a:pt x="1765470" y="739987"/>
                  </a:lnTo>
                  <a:lnTo>
                    <a:pt x="3387" y="739987"/>
                  </a:lnTo>
                  <a:lnTo>
                    <a:pt x="0" y="734229"/>
                  </a:lnTo>
                  <a:lnTo>
                    <a:pt x="328507" y="0"/>
                  </a:lnTo>
                  <a:lnTo>
                    <a:pt x="1765470" y="0"/>
                  </a:lnTo>
                  <a:lnTo>
                    <a:pt x="1978829" y="369824"/>
                  </a:lnTo>
                  <a:close/>
                </a:path>
              </a:pathLst>
            </a:custGeom>
            <a:solidFill>
              <a:schemeClr val="accent1"/>
            </a:solidFill>
            <a:ln w="33867"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xmlns="" id="{071E22CD-A766-5460-00E8-700A0291F099}"/>
                </a:ext>
              </a:extLst>
            </p:cNvPr>
            <p:cNvSpPr/>
            <p:nvPr/>
          </p:nvSpPr>
          <p:spPr>
            <a:xfrm>
              <a:off x="5537795" y="2717256"/>
              <a:ext cx="2239835" cy="19397"/>
            </a:xfrm>
            <a:custGeom>
              <a:avLst/>
              <a:gdLst>
                <a:gd name="connsiteX0" fmla="*/ 0 w 2502746"/>
                <a:gd name="connsiteY0" fmla="*/ 0 h 21674"/>
                <a:gd name="connsiteX1" fmla="*/ 2502747 w 2502746"/>
                <a:gd name="connsiteY1" fmla="*/ 0 h 21674"/>
                <a:gd name="connsiteX2" fmla="*/ 2502747 w 2502746"/>
                <a:gd name="connsiteY2" fmla="*/ 21675 h 21674"/>
                <a:gd name="connsiteX3" fmla="*/ 1 w 2502746"/>
                <a:gd name="connsiteY3" fmla="*/ 21675 h 21674"/>
              </a:gdLst>
              <a:ahLst/>
              <a:cxnLst>
                <a:cxn ang="0">
                  <a:pos x="connsiteX0" y="connsiteY0"/>
                </a:cxn>
                <a:cxn ang="0">
                  <a:pos x="connsiteX1" y="connsiteY1"/>
                </a:cxn>
                <a:cxn ang="0">
                  <a:pos x="connsiteX2" y="connsiteY2"/>
                </a:cxn>
                <a:cxn ang="0">
                  <a:pos x="connsiteX3" y="connsiteY3"/>
                </a:cxn>
              </a:cxnLst>
              <a:rect l="l" t="t" r="r" b="b"/>
              <a:pathLst>
                <a:path w="2502746" h="21674">
                  <a:moveTo>
                    <a:pt x="0" y="0"/>
                  </a:moveTo>
                  <a:lnTo>
                    <a:pt x="2502747" y="0"/>
                  </a:lnTo>
                  <a:lnTo>
                    <a:pt x="2502747" y="21675"/>
                  </a:lnTo>
                  <a:lnTo>
                    <a:pt x="1" y="21675"/>
                  </a:lnTo>
                  <a:close/>
                </a:path>
              </a:pathLst>
            </a:custGeom>
            <a:solidFill>
              <a:schemeClr val="tx1">
                <a:lumMod val="75000"/>
                <a:lumOff val="25000"/>
              </a:schemeClr>
            </a:solidFill>
            <a:ln w="33867"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xmlns="" id="{91CB745D-E173-556B-2D0A-A6BDBDD22709}"/>
                </a:ext>
              </a:extLst>
            </p:cNvPr>
            <p:cNvSpPr/>
            <p:nvPr/>
          </p:nvSpPr>
          <p:spPr>
            <a:xfrm>
              <a:off x="3393735" y="4178500"/>
              <a:ext cx="3439770" cy="662251"/>
            </a:xfrm>
            <a:custGeom>
              <a:avLst/>
              <a:gdLst>
                <a:gd name="connsiteX0" fmla="*/ 3843528 w 3843528"/>
                <a:gd name="connsiteY0" fmla="*/ 369824 h 739986"/>
                <a:gd name="connsiteX1" fmla="*/ 3629829 w 3843528"/>
                <a:gd name="connsiteY1" fmla="*/ 739987 h 739986"/>
                <a:gd name="connsiteX2" fmla="*/ 0 w 3843528"/>
                <a:gd name="connsiteY2" fmla="*/ 739987 h 739986"/>
                <a:gd name="connsiteX3" fmla="*/ 331216 w 3843528"/>
                <a:gd name="connsiteY3" fmla="*/ 0 h 739986"/>
                <a:gd name="connsiteX4" fmla="*/ 3629829 w 3843528"/>
                <a:gd name="connsiteY4" fmla="*/ 0 h 739986"/>
                <a:gd name="connsiteX5" fmla="*/ 3843528 w 3843528"/>
                <a:gd name="connsiteY5" fmla="*/ 369824 h 73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3528" h="739986">
                  <a:moveTo>
                    <a:pt x="3843528" y="369824"/>
                  </a:moveTo>
                  <a:lnTo>
                    <a:pt x="3629829" y="739987"/>
                  </a:lnTo>
                  <a:lnTo>
                    <a:pt x="0" y="739987"/>
                  </a:lnTo>
                  <a:lnTo>
                    <a:pt x="331216" y="0"/>
                  </a:lnTo>
                  <a:lnTo>
                    <a:pt x="3629829" y="0"/>
                  </a:lnTo>
                  <a:lnTo>
                    <a:pt x="3843528" y="369824"/>
                  </a:lnTo>
                  <a:close/>
                </a:path>
              </a:pathLst>
            </a:custGeom>
            <a:solidFill>
              <a:schemeClr val="accent1"/>
            </a:solidFill>
            <a:ln w="33867"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xmlns="" id="{4798146C-CD3B-0508-2DB1-681B57BB8866}"/>
                </a:ext>
              </a:extLst>
            </p:cNvPr>
            <p:cNvSpPr/>
            <p:nvPr/>
          </p:nvSpPr>
          <p:spPr>
            <a:xfrm>
              <a:off x="6390994" y="4499776"/>
              <a:ext cx="1386637" cy="19397"/>
            </a:xfrm>
            <a:custGeom>
              <a:avLst/>
              <a:gdLst>
                <a:gd name="connsiteX0" fmla="*/ 0 w 1549400"/>
                <a:gd name="connsiteY0" fmla="*/ 0 h 21674"/>
                <a:gd name="connsiteX1" fmla="*/ 1549400 w 1549400"/>
                <a:gd name="connsiteY1" fmla="*/ 0 h 21674"/>
                <a:gd name="connsiteX2" fmla="*/ 1549400 w 1549400"/>
                <a:gd name="connsiteY2" fmla="*/ 21675 h 21674"/>
                <a:gd name="connsiteX3" fmla="*/ 0 w 1549400"/>
                <a:gd name="connsiteY3" fmla="*/ 21675 h 21674"/>
              </a:gdLst>
              <a:ahLst/>
              <a:cxnLst>
                <a:cxn ang="0">
                  <a:pos x="connsiteX0" y="connsiteY0"/>
                </a:cxn>
                <a:cxn ang="0">
                  <a:pos x="connsiteX1" y="connsiteY1"/>
                </a:cxn>
                <a:cxn ang="0">
                  <a:pos x="connsiteX2" y="connsiteY2"/>
                </a:cxn>
                <a:cxn ang="0">
                  <a:pos x="connsiteX3" y="connsiteY3"/>
                </a:cxn>
              </a:cxnLst>
              <a:rect l="l" t="t" r="r" b="b"/>
              <a:pathLst>
                <a:path w="1549400" h="21674">
                  <a:moveTo>
                    <a:pt x="0" y="0"/>
                  </a:moveTo>
                  <a:lnTo>
                    <a:pt x="1549400" y="0"/>
                  </a:lnTo>
                  <a:lnTo>
                    <a:pt x="1549400" y="21675"/>
                  </a:lnTo>
                  <a:lnTo>
                    <a:pt x="0" y="21675"/>
                  </a:lnTo>
                  <a:close/>
                </a:path>
              </a:pathLst>
            </a:custGeom>
            <a:solidFill>
              <a:schemeClr val="tx1">
                <a:lumMod val="75000"/>
                <a:lumOff val="25000"/>
              </a:schemeClr>
            </a:solidFill>
            <a:ln w="33867"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xmlns="" id="{C477F03A-9AE1-69A6-0501-331581AD4EC8}"/>
                </a:ext>
              </a:extLst>
            </p:cNvPr>
            <p:cNvSpPr/>
            <p:nvPr/>
          </p:nvSpPr>
          <p:spPr>
            <a:xfrm>
              <a:off x="3818971" y="3287240"/>
              <a:ext cx="2569597" cy="662251"/>
            </a:xfrm>
            <a:custGeom>
              <a:avLst/>
              <a:gdLst>
                <a:gd name="connsiteX0" fmla="*/ 2871216 w 2871215"/>
                <a:gd name="connsiteY0" fmla="*/ 370163 h 739986"/>
                <a:gd name="connsiteX1" fmla="*/ 2657517 w 2871215"/>
                <a:gd name="connsiteY1" fmla="*/ 739987 h 739986"/>
                <a:gd name="connsiteX2" fmla="*/ 16256 w 2871215"/>
                <a:gd name="connsiteY2" fmla="*/ 739987 h 739986"/>
                <a:gd name="connsiteX3" fmla="*/ 0 w 2871215"/>
                <a:gd name="connsiteY3" fmla="*/ 711877 h 739986"/>
                <a:gd name="connsiteX4" fmla="*/ 318685 w 2871215"/>
                <a:gd name="connsiteY4" fmla="*/ 0 h 739986"/>
                <a:gd name="connsiteX5" fmla="*/ 2657517 w 2871215"/>
                <a:gd name="connsiteY5" fmla="*/ 0 h 739986"/>
                <a:gd name="connsiteX6" fmla="*/ 2871216 w 2871215"/>
                <a:gd name="connsiteY6" fmla="*/ 370163 h 73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215" h="739986">
                  <a:moveTo>
                    <a:pt x="2871216" y="370163"/>
                  </a:moveTo>
                  <a:lnTo>
                    <a:pt x="2657517" y="739987"/>
                  </a:lnTo>
                  <a:lnTo>
                    <a:pt x="16256" y="739987"/>
                  </a:lnTo>
                  <a:lnTo>
                    <a:pt x="0" y="711877"/>
                  </a:lnTo>
                  <a:lnTo>
                    <a:pt x="318685" y="0"/>
                  </a:lnTo>
                  <a:lnTo>
                    <a:pt x="2657517" y="0"/>
                  </a:lnTo>
                  <a:lnTo>
                    <a:pt x="2871216" y="370163"/>
                  </a:lnTo>
                  <a:close/>
                </a:path>
              </a:pathLst>
            </a:custGeom>
            <a:solidFill>
              <a:schemeClr val="accent2"/>
            </a:solidFill>
            <a:ln w="33867"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xmlns="" id="{21F56D26-0C15-9BAA-04A3-CE1E0F9AD6A3}"/>
                </a:ext>
              </a:extLst>
            </p:cNvPr>
            <p:cNvSpPr/>
            <p:nvPr/>
          </p:nvSpPr>
          <p:spPr>
            <a:xfrm>
              <a:off x="5959090" y="3593967"/>
              <a:ext cx="1818540" cy="19397"/>
            </a:xfrm>
            <a:custGeom>
              <a:avLst/>
              <a:gdLst>
                <a:gd name="connsiteX0" fmla="*/ 0 w 2031999"/>
                <a:gd name="connsiteY0" fmla="*/ 0 h 21674"/>
                <a:gd name="connsiteX1" fmla="*/ 2032000 w 2031999"/>
                <a:gd name="connsiteY1" fmla="*/ 0 h 21674"/>
                <a:gd name="connsiteX2" fmla="*/ 2032000 w 2031999"/>
                <a:gd name="connsiteY2" fmla="*/ 21675 h 21674"/>
                <a:gd name="connsiteX3" fmla="*/ 0 w 2031999"/>
                <a:gd name="connsiteY3" fmla="*/ 21675 h 21674"/>
              </a:gdLst>
              <a:ahLst/>
              <a:cxnLst>
                <a:cxn ang="0">
                  <a:pos x="connsiteX0" y="connsiteY0"/>
                </a:cxn>
                <a:cxn ang="0">
                  <a:pos x="connsiteX1" y="connsiteY1"/>
                </a:cxn>
                <a:cxn ang="0">
                  <a:pos x="connsiteX2" y="connsiteY2"/>
                </a:cxn>
                <a:cxn ang="0">
                  <a:pos x="connsiteX3" y="connsiteY3"/>
                </a:cxn>
              </a:cxnLst>
              <a:rect l="l" t="t" r="r" b="b"/>
              <a:pathLst>
                <a:path w="2031999" h="21674">
                  <a:moveTo>
                    <a:pt x="0" y="0"/>
                  </a:moveTo>
                  <a:lnTo>
                    <a:pt x="2032000" y="0"/>
                  </a:lnTo>
                  <a:lnTo>
                    <a:pt x="2032000" y="21675"/>
                  </a:lnTo>
                  <a:lnTo>
                    <a:pt x="0" y="21675"/>
                  </a:lnTo>
                  <a:close/>
                </a:path>
              </a:pathLst>
            </a:custGeom>
            <a:solidFill>
              <a:schemeClr val="tx1">
                <a:lumMod val="75000"/>
                <a:lumOff val="25000"/>
              </a:schemeClr>
            </a:solidFill>
            <a:ln w="33867" cap="flat">
              <a:noFill/>
              <a:prstDash val="solid"/>
              <a:miter/>
            </a:ln>
          </p:spPr>
          <p:txBody>
            <a:bodyPr rtlCol="0" anchor="ctr"/>
            <a:lstStyle/>
            <a:p>
              <a:endParaRPr lang="en-IN"/>
            </a:p>
          </p:txBody>
        </p:sp>
        <p:grpSp>
          <p:nvGrpSpPr>
            <p:cNvPr id="125" name="Group 124">
              <a:extLst>
                <a:ext uri="{FF2B5EF4-FFF2-40B4-BE49-F238E27FC236}">
                  <a16:creationId xmlns:a16="http://schemas.microsoft.com/office/drawing/2014/main" xmlns="" id="{23DF3E99-8CA5-89E4-A445-F6F697E0C45C}"/>
                </a:ext>
              </a:extLst>
            </p:cNvPr>
            <p:cNvGrpSpPr/>
            <p:nvPr/>
          </p:nvGrpSpPr>
          <p:grpSpPr>
            <a:xfrm>
              <a:off x="5762688" y="3449393"/>
              <a:ext cx="338249" cy="338248"/>
              <a:chOff x="5762688" y="3449393"/>
              <a:chExt cx="338249" cy="338248"/>
            </a:xfrm>
          </p:grpSpPr>
          <p:sp>
            <p:nvSpPr>
              <p:cNvPr id="31" name="Freeform: Shape 30">
                <a:extLst>
                  <a:ext uri="{FF2B5EF4-FFF2-40B4-BE49-F238E27FC236}">
                    <a16:creationId xmlns:a16="http://schemas.microsoft.com/office/drawing/2014/main" xmlns="" id="{1DA6E5EC-BA07-1E7C-911B-52B6C0457CC9}"/>
                  </a:ext>
                </a:extLst>
              </p:cNvPr>
              <p:cNvSpPr/>
              <p:nvPr/>
            </p:nvSpPr>
            <p:spPr>
              <a:xfrm>
                <a:off x="5762688" y="3449393"/>
                <a:ext cx="338249" cy="338248"/>
              </a:xfrm>
              <a:custGeom>
                <a:avLst/>
                <a:gdLst>
                  <a:gd name="connsiteX0" fmla="*/ 377952 w 377952"/>
                  <a:gd name="connsiteY0" fmla="*/ 188976 h 377951"/>
                  <a:gd name="connsiteX1" fmla="*/ 188976 w 377952"/>
                  <a:gd name="connsiteY1" fmla="*/ 377952 h 377951"/>
                  <a:gd name="connsiteX2" fmla="*/ 0 w 377952"/>
                  <a:gd name="connsiteY2" fmla="*/ 188976 h 377951"/>
                  <a:gd name="connsiteX3" fmla="*/ 188976 w 377952"/>
                  <a:gd name="connsiteY3" fmla="*/ 0 h 377951"/>
                  <a:gd name="connsiteX4" fmla="*/ 377952 w 377952"/>
                  <a:gd name="connsiteY4" fmla="*/ 188976 h 377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52" h="377951">
                    <a:moveTo>
                      <a:pt x="377952" y="188976"/>
                    </a:moveTo>
                    <a:cubicBezTo>
                      <a:pt x="377952" y="293345"/>
                      <a:pt x="293345" y="377952"/>
                      <a:pt x="188976" y="377952"/>
                    </a:cubicBezTo>
                    <a:cubicBezTo>
                      <a:pt x="84607" y="377952"/>
                      <a:pt x="0" y="293345"/>
                      <a:pt x="0" y="188976"/>
                    </a:cubicBezTo>
                    <a:cubicBezTo>
                      <a:pt x="0" y="84607"/>
                      <a:pt x="84607" y="0"/>
                      <a:pt x="188976" y="0"/>
                    </a:cubicBezTo>
                    <a:cubicBezTo>
                      <a:pt x="293344" y="0"/>
                      <a:pt x="377952" y="84607"/>
                      <a:pt x="377952" y="188976"/>
                    </a:cubicBezTo>
                    <a:close/>
                  </a:path>
                </a:pathLst>
              </a:custGeom>
              <a:solidFill>
                <a:srgbClr val="FFFFFF"/>
              </a:solidFill>
              <a:ln w="33867"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xmlns="" id="{C3E5C5A6-F75A-18A9-5B43-0EFA42AB7CFD}"/>
                  </a:ext>
                </a:extLst>
              </p:cNvPr>
              <p:cNvSpPr/>
              <p:nvPr/>
            </p:nvSpPr>
            <p:spPr>
              <a:xfrm>
                <a:off x="5897866" y="3584571"/>
                <a:ext cx="67892" cy="67892"/>
              </a:xfrm>
              <a:custGeom>
                <a:avLst/>
                <a:gdLst>
                  <a:gd name="connsiteX0" fmla="*/ 75861 w 75861"/>
                  <a:gd name="connsiteY0" fmla="*/ 37931 h 75861"/>
                  <a:gd name="connsiteX1" fmla="*/ 37931 w 75861"/>
                  <a:gd name="connsiteY1" fmla="*/ 75861 h 75861"/>
                  <a:gd name="connsiteX2" fmla="*/ 0 w 75861"/>
                  <a:gd name="connsiteY2" fmla="*/ 37931 h 75861"/>
                  <a:gd name="connsiteX3" fmla="*/ 37931 w 75861"/>
                  <a:gd name="connsiteY3" fmla="*/ 0 h 75861"/>
                  <a:gd name="connsiteX4" fmla="*/ 75861 w 75861"/>
                  <a:gd name="connsiteY4" fmla="*/ 37931 h 75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1" h="75861">
                    <a:moveTo>
                      <a:pt x="75861" y="37931"/>
                    </a:moveTo>
                    <a:cubicBezTo>
                      <a:pt x="75861" y="58879"/>
                      <a:pt x="58879" y="75861"/>
                      <a:pt x="37931" y="75861"/>
                    </a:cubicBezTo>
                    <a:cubicBezTo>
                      <a:pt x="16982" y="75861"/>
                      <a:pt x="0" y="58879"/>
                      <a:pt x="0" y="37931"/>
                    </a:cubicBezTo>
                    <a:cubicBezTo>
                      <a:pt x="0" y="16982"/>
                      <a:pt x="16982" y="0"/>
                      <a:pt x="37931" y="0"/>
                    </a:cubicBezTo>
                    <a:cubicBezTo>
                      <a:pt x="58879" y="0"/>
                      <a:pt x="75861" y="16982"/>
                      <a:pt x="75861" y="37931"/>
                    </a:cubicBezTo>
                    <a:close/>
                  </a:path>
                </a:pathLst>
              </a:custGeom>
              <a:solidFill>
                <a:schemeClr val="tx1">
                  <a:lumMod val="75000"/>
                  <a:lumOff val="25000"/>
                </a:schemeClr>
              </a:solidFill>
              <a:ln w="33867" cap="flat">
                <a:noFill/>
                <a:prstDash val="solid"/>
                <a:miter/>
              </a:ln>
            </p:spPr>
            <p:txBody>
              <a:bodyPr rtlCol="0" anchor="ctr"/>
              <a:lstStyle/>
              <a:p>
                <a:endParaRPr lang="en-IN"/>
              </a:p>
            </p:txBody>
          </p:sp>
        </p:grpSp>
        <p:sp>
          <p:nvSpPr>
            <p:cNvPr id="28" name="Freeform: Shape 27">
              <a:extLst>
                <a:ext uri="{FF2B5EF4-FFF2-40B4-BE49-F238E27FC236}">
                  <a16:creationId xmlns:a16="http://schemas.microsoft.com/office/drawing/2014/main" xmlns="" id="{5ABE6471-07A8-B9CB-2D30-01FC581ECF90}"/>
                </a:ext>
              </a:extLst>
            </p:cNvPr>
            <p:cNvSpPr/>
            <p:nvPr/>
          </p:nvSpPr>
          <p:spPr>
            <a:xfrm>
              <a:off x="2979713" y="5069760"/>
              <a:ext cx="4271752" cy="662555"/>
            </a:xfrm>
            <a:custGeom>
              <a:avLst/>
              <a:gdLst>
                <a:gd name="connsiteX0" fmla="*/ 4773168 w 4773168"/>
                <a:gd name="connsiteY0" fmla="*/ 370163 h 740325"/>
                <a:gd name="connsiteX1" fmla="*/ 4559470 w 4773168"/>
                <a:gd name="connsiteY1" fmla="*/ 740325 h 740325"/>
                <a:gd name="connsiteX2" fmla="*/ 0 w 4773168"/>
                <a:gd name="connsiteY2" fmla="*/ 740325 h 740325"/>
                <a:gd name="connsiteX3" fmla="*/ 331216 w 4773168"/>
                <a:gd name="connsiteY3" fmla="*/ 0 h 740325"/>
                <a:gd name="connsiteX4" fmla="*/ 4559470 w 4773168"/>
                <a:gd name="connsiteY4" fmla="*/ 0 h 740325"/>
                <a:gd name="connsiteX5" fmla="*/ 4773168 w 4773168"/>
                <a:gd name="connsiteY5" fmla="*/ 370163 h 74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3168" h="740325">
                  <a:moveTo>
                    <a:pt x="4773168" y="370163"/>
                  </a:moveTo>
                  <a:lnTo>
                    <a:pt x="4559470" y="740325"/>
                  </a:lnTo>
                  <a:lnTo>
                    <a:pt x="0" y="740325"/>
                  </a:lnTo>
                  <a:lnTo>
                    <a:pt x="331216" y="0"/>
                  </a:lnTo>
                  <a:lnTo>
                    <a:pt x="4559470" y="0"/>
                  </a:lnTo>
                  <a:lnTo>
                    <a:pt x="4773168" y="370163"/>
                  </a:lnTo>
                  <a:close/>
                </a:path>
              </a:pathLst>
            </a:custGeom>
            <a:solidFill>
              <a:schemeClr val="accent2"/>
            </a:solidFill>
            <a:ln w="33867"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xmlns="" id="{161DA2AC-4632-1C03-0189-37A25620DECE}"/>
                </a:ext>
              </a:extLst>
            </p:cNvPr>
            <p:cNvSpPr/>
            <p:nvPr/>
          </p:nvSpPr>
          <p:spPr>
            <a:xfrm>
              <a:off x="6864116" y="5391338"/>
              <a:ext cx="913513" cy="19701"/>
            </a:xfrm>
            <a:custGeom>
              <a:avLst/>
              <a:gdLst>
                <a:gd name="connsiteX0" fmla="*/ 0 w 1020741"/>
                <a:gd name="connsiteY0" fmla="*/ 0 h 22013"/>
                <a:gd name="connsiteX1" fmla="*/ 1020742 w 1020741"/>
                <a:gd name="connsiteY1" fmla="*/ 0 h 22013"/>
                <a:gd name="connsiteX2" fmla="*/ 1020742 w 1020741"/>
                <a:gd name="connsiteY2" fmla="*/ 22013 h 22013"/>
                <a:gd name="connsiteX3" fmla="*/ 1 w 1020741"/>
                <a:gd name="connsiteY3" fmla="*/ 22013 h 22013"/>
              </a:gdLst>
              <a:ahLst/>
              <a:cxnLst>
                <a:cxn ang="0">
                  <a:pos x="connsiteX0" y="connsiteY0"/>
                </a:cxn>
                <a:cxn ang="0">
                  <a:pos x="connsiteX1" y="connsiteY1"/>
                </a:cxn>
                <a:cxn ang="0">
                  <a:pos x="connsiteX2" y="connsiteY2"/>
                </a:cxn>
                <a:cxn ang="0">
                  <a:pos x="connsiteX3" y="connsiteY3"/>
                </a:cxn>
              </a:cxnLst>
              <a:rect l="l" t="t" r="r" b="b"/>
              <a:pathLst>
                <a:path w="1020741" h="22013">
                  <a:moveTo>
                    <a:pt x="0" y="0"/>
                  </a:moveTo>
                  <a:lnTo>
                    <a:pt x="1020742" y="0"/>
                  </a:lnTo>
                  <a:lnTo>
                    <a:pt x="1020742" y="22013"/>
                  </a:lnTo>
                  <a:lnTo>
                    <a:pt x="1" y="22013"/>
                  </a:lnTo>
                  <a:close/>
                </a:path>
              </a:pathLst>
            </a:custGeom>
            <a:solidFill>
              <a:schemeClr val="tx1">
                <a:lumMod val="75000"/>
                <a:lumOff val="25000"/>
              </a:schemeClr>
            </a:solidFill>
            <a:ln w="33867"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xmlns="" id="{74819F24-0EE2-F237-C898-E68078E2BE27}"/>
                </a:ext>
              </a:extLst>
            </p:cNvPr>
            <p:cNvSpPr/>
            <p:nvPr/>
          </p:nvSpPr>
          <p:spPr>
            <a:xfrm>
              <a:off x="2523079" y="5988970"/>
              <a:ext cx="4999618" cy="662555"/>
            </a:xfrm>
            <a:custGeom>
              <a:avLst/>
              <a:gdLst>
                <a:gd name="connsiteX0" fmla="*/ 4773168 w 4773168"/>
                <a:gd name="connsiteY0" fmla="*/ 370163 h 740325"/>
                <a:gd name="connsiteX1" fmla="*/ 4559470 w 4773168"/>
                <a:gd name="connsiteY1" fmla="*/ 740325 h 740325"/>
                <a:gd name="connsiteX2" fmla="*/ 0 w 4773168"/>
                <a:gd name="connsiteY2" fmla="*/ 740325 h 740325"/>
                <a:gd name="connsiteX3" fmla="*/ 331216 w 4773168"/>
                <a:gd name="connsiteY3" fmla="*/ 0 h 740325"/>
                <a:gd name="connsiteX4" fmla="*/ 4559470 w 4773168"/>
                <a:gd name="connsiteY4" fmla="*/ 0 h 740325"/>
                <a:gd name="connsiteX5" fmla="*/ 4773168 w 4773168"/>
                <a:gd name="connsiteY5" fmla="*/ 370163 h 74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3168" h="740325">
                  <a:moveTo>
                    <a:pt x="4773168" y="370163"/>
                  </a:moveTo>
                  <a:lnTo>
                    <a:pt x="4559470" y="740325"/>
                  </a:lnTo>
                  <a:lnTo>
                    <a:pt x="0" y="740325"/>
                  </a:lnTo>
                  <a:lnTo>
                    <a:pt x="331216" y="0"/>
                  </a:lnTo>
                  <a:lnTo>
                    <a:pt x="4559470" y="0"/>
                  </a:lnTo>
                  <a:lnTo>
                    <a:pt x="4773168" y="370163"/>
                  </a:lnTo>
                  <a:close/>
                </a:path>
              </a:pathLst>
            </a:custGeom>
            <a:solidFill>
              <a:schemeClr val="accent1"/>
            </a:solidFill>
            <a:ln w="33867"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xmlns="" id="{DF4C2199-4DC9-87DA-0C92-DB96C4AE250A}"/>
                </a:ext>
              </a:extLst>
            </p:cNvPr>
            <p:cNvSpPr/>
            <p:nvPr/>
          </p:nvSpPr>
          <p:spPr>
            <a:xfrm>
              <a:off x="7153687" y="6310398"/>
              <a:ext cx="623941" cy="19701"/>
            </a:xfrm>
            <a:custGeom>
              <a:avLst/>
              <a:gdLst>
                <a:gd name="connsiteX0" fmla="*/ 0 w 1020741"/>
                <a:gd name="connsiteY0" fmla="*/ 0 h 22013"/>
                <a:gd name="connsiteX1" fmla="*/ 1020742 w 1020741"/>
                <a:gd name="connsiteY1" fmla="*/ 0 h 22013"/>
                <a:gd name="connsiteX2" fmla="*/ 1020742 w 1020741"/>
                <a:gd name="connsiteY2" fmla="*/ 22013 h 22013"/>
                <a:gd name="connsiteX3" fmla="*/ 1 w 1020741"/>
                <a:gd name="connsiteY3" fmla="*/ 22013 h 22013"/>
              </a:gdLst>
              <a:ahLst/>
              <a:cxnLst>
                <a:cxn ang="0">
                  <a:pos x="connsiteX0" y="connsiteY0"/>
                </a:cxn>
                <a:cxn ang="0">
                  <a:pos x="connsiteX1" y="connsiteY1"/>
                </a:cxn>
                <a:cxn ang="0">
                  <a:pos x="connsiteX2" y="connsiteY2"/>
                </a:cxn>
                <a:cxn ang="0">
                  <a:pos x="connsiteX3" y="connsiteY3"/>
                </a:cxn>
              </a:cxnLst>
              <a:rect l="l" t="t" r="r" b="b"/>
              <a:pathLst>
                <a:path w="1020741" h="22013">
                  <a:moveTo>
                    <a:pt x="0" y="0"/>
                  </a:moveTo>
                  <a:lnTo>
                    <a:pt x="1020742" y="0"/>
                  </a:lnTo>
                  <a:lnTo>
                    <a:pt x="1020742" y="22013"/>
                  </a:lnTo>
                  <a:lnTo>
                    <a:pt x="1" y="22013"/>
                  </a:lnTo>
                  <a:close/>
                </a:path>
              </a:pathLst>
            </a:custGeom>
            <a:solidFill>
              <a:schemeClr val="tx1">
                <a:lumMod val="75000"/>
                <a:lumOff val="25000"/>
              </a:schemeClr>
            </a:solidFill>
            <a:ln w="33867" cap="flat">
              <a:noFill/>
              <a:prstDash val="solid"/>
              <a:miter/>
            </a:ln>
          </p:spPr>
          <p:txBody>
            <a:bodyPr rtlCol="0" anchor="ctr"/>
            <a:lstStyle/>
            <a:p>
              <a:endParaRPr lang="en-IN"/>
            </a:p>
          </p:txBody>
        </p:sp>
        <p:grpSp>
          <p:nvGrpSpPr>
            <p:cNvPr id="124" name="Group 123">
              <a:extLst>
                <a:ext uri="{FF2B5EF4-FFF2-40B4-BE49-F238E27FC236}">
                  <a16:creationId xmlns:a16="http://schemas.microsoft.com/office/drawing/2014/main" xmlns="" id="{340EBC44-2F2E-1084-4398-A5F7C8F378B8}"/>
                </a:ext>
              </a:extLst>
            </p:cNvPr>
            <p:cNvGrpSpPr/>
            <p:nvPr/>
          </p:nvGrpSpPr>
          <p:grpSpPr>
            <a:xfrm>
              <a:off x="5368670" y="2557830"/>
              <a:ext cx="338249" cy="338248"/>
              <a:chOff x="5368670" y="2557830"/>
              <a:chExt cx="338249" cy="338248"/>
            </a:xfrm>
          </p:grpSpPr>
          <p:sp>
            <p:nvSpPr>
              <p:cNvPr id="29" name="Freeform: Shape 28">
                <a:extLst>
                  <a:ext uri="{FF2B5EF4-FFF2-40B4-BE49-F238E27FC236}">
                    <a16:creationId xmlns:a16="http://schemas.microsoft.com/office/drawing/2014/main" xmlns="" id="{FB68A915-5669-288E-8BC3-B0E7844BBE80}"/>
                  </a:ext>
                </a:extLst>
              </p:cNvPr>
              <p:cNvSpPr/>
              <p:nvPr/>
            </p:nvSpPr>
            <p:spPr>
              <a:xfrm>
                <a:off x="5368670" y="2557830"/>
                <a:ext cx="338249" cy="338248"/>
              </a:xfrm>
              <a:custGeom>
                <a:avLst/>
                <a:gdLst>
                  <a:gd name="connsiteX0" fmla="*/ 377952 w 377952"/>
                  <a:gd name="connsiteY0" fmla="*/ 188976 h 377951"/>
                  <a:gd name="connsiteX1" fmla="*/ 188976 w 377952"/>
                  <a:gd name="connsiteY1" fmla="*/ 377952 h 377951"/>
                  <a:gd name="connsiteX2" fmla="*/ 0 w 377952"/>
                  <a:gd name="connsiteY2" fmla="*/ 188976 h 377951"/>
                  <a:gd name="connsiteX3" fmla="*/ 188976 w 377952"/>
                  <a:gd name="connsiteY3" fmla="*/ 0 h 377951"/>
                  <a:gd name="connsiteX4" fmla="*/ 377952 w 377952"/>
                  <a:gd name="connsiteY4" fmla="*/ 188976 h 377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52" h="377951">
                    <a:moveTo>
                      <a:pt x="377952" y="188976"/>
                    </a:moveTo>
                    <a:cubicBezTo>
                      <a:pt x="377952" y="293344"/>
                      <a:pt x="293345" y="377952"/>
                      <a:pt x="188976" y="377952"/>
                    </a:cubicBezTo>
                    <a:cubicBezTo>
                      <a:pt x="84607" y="377952"/>
                      <a:pt x="0" y="293344"/>
                      <a:pt x="0" y="188976"/>
                    </a:cubicBezTo>
                    <a:cubicBezTo>
                      <a:pt x="0" y="84607"/>
                      <a:pt x="84607" y="0"/>
                      <a:pt x="188976" y="0"/>
                    </a:cubicBezTo>
                    <a:cubicBezTo>
                      <a:pt x="293344" y="0"/>
                      <a:pt x="377952" y="84607"/>
                      <a:pt x="377952" y="188976"/>
                    </a:cubicBezTo>
                    <a:close/>
                  </a:path>
                </a:pathLst>
              </a:custGeom>
              <a:solidFill>
                <a:srgbClr val="FFFFFF"/>
              </a:solidFill>
              <a:ln w="33867"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xmlns="" id="{4FAE0F76-ED07-0654-810E-C15D9464A7FF}"/>
                  </a:ext>
                </a:extLst>
              </p:cNvPr>
              <p:cNvSpPr/>
              <p:nvPr/>
            </p:nvSpPr>
            <p:spPr>
              <a:xfrm>
                <a:off x="5503848" y="2693008"/>
                <a:ext cx="67892" cy="67892"/>
              </a:xfrm>
              <a:custGeom>
                <a:avLst/>
                <a:gdLst>
                  <a:gd name="connsiteX0" fmla="*/ 75861 w 75861"/>
                  <a:gd name="connsiteY0" fmla="*/ 37931 h 75861"/>
                  <a:gd name="connsiteX1" fmla="*/ 37931 w 75861"/>
                  <a:gd name="connsiteY1" fmla="*/ 75861 h 75861"/>
                  <a:gd name="connsiteX2" fmla="*/ 0 w 75861"/>
                  <a:gd name="connsiteY2" fmla="*/ 37931 h 75861"/>
                  <a:gd name="connsiteX3" fmla="*/ 37931 w 75861"/>
                  <a:gd name="connsiteY3" fmla="*/ 0 h 75861"/>
                  <a:gd name="connsiteX4" fmla="*/ 75861 w 75861"/>
                  <a:gd name="connsiteY4" fmla="*/ 37931 h 75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1" h="75861">
                    <a:moveTo>
                      <a:pt x="75861" y="37931"/>
                    </a:moveTo>
                    <a:cubicBezTo>
                      <a:pt x="75861" y="58879"/>
                      <a:pt x="58879" y="75861"/>
                      <a:pt x="37931" y="75861"/>
                    </a:cubicBezTo>
                    <a:cubicBezTo>
                      <a:pt x="16982" y="75861"/>
                      <a:pt x="0" y="58879"/>
                      <a:pt x="0" y="37931"/>
                    </a:cubicBezTo>
                    <a:cubicBezTo>
                      <a:pt x="0" y="16982"/>
                      <a:pt x="16982" y="0"/>
                      <a:pt x="37931" y="0"/>
                    </a:cubicBezTo>
                    <a:cubicBezTo>
                      <a:pt x="58879" y="0"/>
                      <a:pt x="75861" y="16982"/>
                      <a:pt x="75861" y="37931"/>
                    </a:cubicBezTo>
                    <a:close/>
                  </a:path>
                </a:pathLst>
              </a:custGeom>
              <a:solidFill>
                <a:schemeClr val="tx1">
                  <a:lumMod val="75000"/>
                  <a:lumOff val="25000"/>
                </a:schemeClr>
              </a:solidFill>
              <a:ln w="33867" cap="flat">
                <a:noFill/>
                <a:prstDash val="solid"/>
                <a:miter/>
              </a:ln>
            </p:spPr>
            <p:txBody>
              <a:bodyPr rtlCol="0" anchor="ctr"/>
              <a:lstStyle/>
              <a:p>
                <a:endParaRPr lang="en-IN"/>
              </a:p>
            </p:txBody>
          </p:sp>
        </p:grpSp>
        <p:grpSp>
          <p:nvGrpSpPr>
            <p:cNvPr id="126" name="Group 125">
              <a:extLst>
                <a:ext uri="{FF2B5EF4-FFF2-40B4-BE49-F238E27FC236}">
                  <a16:creationId xmlns:a16="http://schemas.microsoft.com/office/drawing/2014/main" xmlns="" id="{CE88C043-C322-BE51-AB74-D6CCD6A66F6A}"/>
                </a:ext>
              </a:extLst>
            </p:cNvPr>
            <p:cNvGrpSpPr/>
            <p:nvPr/>
          </p:nvGrpSpPr>
          <p:grpSpPr>
            <a:xfrm>
              <a:off x="6219444" y="4340350"/>
              <a:ext cx="338249" cy="338248"/>
              <a:chOff x="6219444" y="4340350"/>
              <a:chExt cx="338249" cy="338248"/>
            </a:xfrm>
          </p:grpSpPr>
          <p:sp>
            <p:nvSpPr>
              <p:cNvPr id="32" name="Freeform: Shape 31">
                <a:extLst>
                  <a:ext uri="{FF2B5EF4-FFF2-40B4-BE49-F238E27FC236}">
                    <a16:creationId xmlns:a16="http://schemas.microsoft.com/office/drawing/2014/main" xmlns="" id="{A7FAED6D-BAC5-809B-19D3-F9EB53B4C25F}"/>
                  </a:ext>
                </a:extLst>
              </p:cNvPr>
              <p:cNvSpPr/>
              <p:nvPr/>
            </p:nvSpPr>
            <p:spPr>
              <a:xfrm>
                <a:off x="6219444" y="4340350"/>
                <a:ext cx="338249" cy="338248"/>
              </a:xfrm>
              <a:custGeom>
                <a:avLst/>
                <a:gdLst>
                  <a:gd name="connsiteX0" fmla="*/ 377952 w 377952"/>
                  <a:gd name="connsiteY0" fmla="*/ 188976 h 377951"/>
                  <a:gd name="connsiteX1" fmla="*/ 188976 w 377952"/>
                  <a:gd name="connsiteY1" fmla="*/ 377952 h 377951"/>
                  <a:gd name="connsiteX2" fmla="*/ 0 w 377952"/>
                  <a:gd name="connsiteY2" fmla="*/ 188976 h 377951"/>
                  <a:gd name="connsiteX3" fmla="*/ 188976 w 377952"/>
                  <a:gd name="connsiteY3" fmla="*/ 0 h 377951"/>
                  <a:gd name="connsiteX4" fmla="*/ 377952 w 377952"/>
                  <a:gd name="connsiteY4" fmla="*/ 188976 h 377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52" h="377951">
                    <a:moveTo>
                      <a:pt x="377952" y="188976"/>
                    </a:moveTo>
                    <a:cubicBezTo>
                      <a:pt x="377952" y="293344"/>
                      <a:pt x="293345" y="377952"/>
                      <a:pt x="188976" y="377952"/>
                    </a:cubicBezTo>
                    <a:cubicBezTo>
                      <a:pt x="84608" y="377952"/>
                      <a:pt x="0" y="293345"/>
                      <a:pt x="0" y="188976"/>
                    </a:cubicBezTo>
                    <a:cubicBezTo>
                      <a:pt x="0" y="84608"/>
                      <a:pt x="84607" y="0"/>
                      <a:pt x="188976" y="0"/>
                    </a:cubicBezTo>
                    <a:cubicBezTo>
                      <a:pt x="293344" y="0"/>
                      <a:pt x="377952" y="84607"/>
                      <a:pt x="377952" y="188976"/>
                    </a:cubicBezTo>
                    <a:close/>
                  </a:path>
                </a:pathLst>
              </a:custGeom>
              <a:solidFill>
                <a:srgbClr val="FFFFFF"/>
              </a:solidFill>
              <a:ln w="33867"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xmlns="" id="{AC33AC6C-C2B7-9435-DF54-9AA4034DE279}"/>
                  </a:ext>
                </a:extLst>
              </p:cNvPr>
              <p:cNvSpPr/>
              <p:nvPr/>
            </p:nvSpPr>
            <p:spPr>
              <a:xfrm>
                <a:off x="6354622" y="4475528"/>
                <a:ext cx="67892" cy="67892"/>
              </a:xfrm>
              <a:custGeom>
                <a:avLst/>
                <a:gdLst>
                  <a:gd name="connsiteX0" fmla="*/ 75861 w 75861"/>
                  <a:gd name="connsiteY0" fmla="*/ 37931 h 75861"/>
                  <a:gd name="connsiteX1" fmla="*/ 37931 w 75861"/>
                  <a:gd name="connsiteY1" fmla="*/ 75861 h 75861"/>
                  <a:gd name="connsiteX2" fmla="*/ 0 w 75861"/>
                  <a:gd name="connsiteY2" fmla="*/ 37931 h 75861"/>
                  <a:gd name="connsiteX3" fmla="*/ 37931 w 75861"/>
                  <a:gd name="connsiteY3" fmla="*/ 0 h 75861"/>
                  <a:gd name="connsiteX4" fmla="*/ 75861 w 75861"/>
                  <a:gd name="connsiteY4" fmla="*/ 37931 h 75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1" h="75861">
                    <a:moveTo>
                      <a:pt x="75861" y="37931"/>
                    </a:moveTo>
                    <a:cubicBezTo>
                      <a:pt x="75861" y="58879"/>
                      <a:pt x="58879" y="75861"/>
                      <a:pt x="37931" y="75861"/>
                    </a:cubicBezTo>
                    <a:cubicBezTo>
                      <a:pt x="16982" y="75861"/>
                      <a:pt x="0" y="58879"/>
                      <a:pt x="0" y="37931"/>
                    </a:cubicBezTo>
                    <a:cubicBezTo>
                      <a:pt x="0" y="16982"/>
                      <a:pt x="16982" y="0"/>
                      <a:pt x="37931" y="0"/>
                    </a:cubicBezTo>
                    <a:cubicBezTo>
                      <a:pt x="58879" y="0"/>
                      <a:pt x="75861" y="16982"/>
                      <a:pt x="75861" y="37931"/>
                    </a:cubicBezTo>
                    <a:close/>
                  </a:path>
                </a:pathLst>
              </a:custGeom>
              <a:solidFill>
                <a:schemeClr val="tx1">
                  <a:lumMod val="75000"/>
                  <a:lumOff val="25000"/>
                </a:schemeClr>
              </a:solidFill>
              <a:ln w="33867" cap="flat">
                <a:noFill/>
                <a:prstDash val="solid"/>
                <a:miter/>
              </a:ln>
            </p:spPr>
            <p:txBody>
              <a:bodyPr rtlCol="0" anchor="ctr"/>
              <a:lstStyle/>
              <a:p>
                <a:endParaRPr lang="en-IN"/>
              </a:p>
            </p:txBody>
          </p:sp>
        </p:grpSp>
        <p:grpSp>
          <p:nvGrpSpPr>
            <p:cNvPr id="127" name="Group 126">
              <a:extLst>
                <a:ext uri="{FF2B5EF4-FFF2-40B4-BE49-F238E27FC236}">
                  <a16:creationId xmlns:a16="http://schemas.microsoft.com/office/drawing/2014/main" xmlns="" id="{6B957291-C641-16C3-B89A-9799313582C2}"/>
                </a:ext>
              </a:extLst>
            </p:cNvPr>
            <p:cNvGrpSpPr/>
            <p:nvPr/>
          </p:nvGrpSpPr>
          <p:grpSpPr>
            <a:xfrm>
              <a:off x="6664076" y="5231914"/>
              <a:ext cx="338249" cy="338248"/>
              <a:chOff x="6664076" y="5231914"/>
              <a:chExt cx="338249" cy="338248"/>
            </a:xfrm>
          </p:grpSpPr>
          <p:sp>
            <p:nvSpPr>
              <p:cNvPr id="33" name="Freeform: Shape 32">
                <a:extLst>
                  <a:ext uri="{FF2B5EF4-FFF2-40B4-BE49-F238E27FC236}">
                    <a16:creationId xmlns:a16="http://schemas.microsoft.com/office/drawing/2014/main" xmlns="" id="{42871384-D9B0-EC3F-63C1-175BB1E1D04F}"/>
                  </a:ext>
                </a:extLst>
              </p:cNvPr>
              <p:cNvSpPr/>
              <p:nvPr/>
            </p:nvSpPr>
            <p:spPr>
              <a:xfrm>
                <a:off x="6664076" y="5231914"/>
                <a:ext cx="338249" cy="338248"/>
              </a:xfrm>
              <a:custGeom>
                <a:avLst/>
                <a:gdLst>
                  <a:gd name="connsiteX0" fmla="*/ 377952 w 377952"/>
                  <a:gd name="connsiteY0" fmla="*/ 188976 h 377951"/>
                  <a:gd name="connsiteX1" fmla="*/ 188976 w 377952"/>
                  <a:gd name="connsiteY1" fmla="*/ 377952 h 377951"/>
                  <a:gd name="connsiteX2" fmla="*/ 0 w 377952"/>
                  <a:gd name="connsiteY2" fmla="*/ 188976 h 377951"/>
                  <a:gd name="connsiteX3" fmla="*/ 188976 w 377952"/>
                  <a:gd name="connsiteY3" fmla="*/ 0 h 377951"/>
                  <a:gd name="connsiteX4" fmla="*/ 377952 w 377952"/>
                  <a:gd name="connsiteY4" fmla="*/ 188976 h 377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52" h="377951">
                    <a:moveTo>
                      <a:pt x="377952" y="188976"/>
                    </a:moveTo>
                    <a:cubicBezTo>
                      <a:pt x="377952" y="293344"/>
                      <a:pt x="293345" y="377952"/>
                      <a:pt x="188976" y="377952"/>
                    </a:cubicBezTo>
                    <a:cubicBezTo>
                      <a:pt x="84608" y="377952"/>
                      <a:pt x="0" y="293345"/>
                      <a:pt x="0" y="188976"/>
                    </a:cubicBezTo>
                    <a:cubicBezTo>
                      <a:pt x="0" y="84608"/>
                      <a:pt x="84607" y="0"/>
                      <a:pt x="188976" y="0"/>
                    </a:cubicBezTo>
                    <a:cubicBezTo>
                      <a:pt x="293344" y="0"/>
                      <a:pt x="377952" y="84607"/>
                      <a:pt x="377952" y="188976"/>
                    </a:cubicBezTo>
                    <a:close/>
                  </a:path>
                </a:pathLst>
              </a:custGeom>
              <a:solidFill>
                <a:srgbClr val="FFFFFF"/>
              </a:solidFill>
              <a:ln w="33867"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xmlns="" id="{D016DB15-BDC1-2AA9-32FA-417EA477E18D}"/>
                  </a:ext>
                </a:extLst>
              </p:cNvPr>
              <p:cNvSpPr/>
              <p:nvPr/>
            </p:nvSpPr>
            <p:spPr>
              <a:xfrm>
                <a:off x="6799254" y="5367092"/>
                <a:ext cx="67892" cy="67892"/>
              </a:xfrm>
              <a:custGeom>
                <a:avLst/>
                <a:gdLst>
                  <a:gd name="connsiteX0" fmla="*/ 75861 w 75861"/>
                  <a:gd name="connsiteY0" fmla="*/ 37931 h 75861"/>
                  <a:gd name="connsiteX1" fmla="*/ 37931 w 75861"/>
                  <a:gd name="connsiteY1" fmla="*/ 75861 h 75861"/>
                  <a:gd name="connsiteX2" fmla="*/ 0 w 75861"/>
                  <a:gd name="connsiteY2" fmla="*/ 37931 h 75861"/>
                  <a:gd name="connsiteX3" fmla="*/ 37931 w 75861"/>
                  <a:gd name="connsiteY3" fmla="*/ 0 h 75861"/>
                  <a:gd name="connsiteX4" fmla="*/ 75861 w 75861"/>
                  <a:gd name="connsiteY4" fmla="*/ 37931 h 75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1" h="75861">
                    <a:moveTo>
                      <a:pt x="75861" y="37931"/>
                    </a:moveTo>
                    <a:cubicBezTo>
                      <a:pt x="75861" y="58879"/>
                      <a:pt x="58879" y="75861"/>
                      <a:pt x="37931" y="75861"/>
                    </a:cubicBezTo>
                    <a:cubicBezTo>
                      <a:pt x="16982" y="75861"/>
                      <a:pt x="0" y="58879"/>
                      <a:pt x="0" y="37931"/>
                    </a:cubicBezTo>
                    <a:cubicBezTo>
                      <a:pt x="0" y="16982"/>
                      <a:pt x="16982" y="0"/>
                      <a:pt x="37931" y="0"/>
                    </a:cubicBezTo>
                    <a:cubicBezTo>
                      <a:pt x="58879" y="0"/>
                      <a:pt x="75861" y="16982"/>
                      <a:pt x="75861" y="37931"/>
                    </a:cubicBezTo>
                    <a:close/>
                  </a:path>
                </a:pathLst>
              </a:custGeom>
              <a:solidFill>
                <a:schemeClr val="tx1">
                  <a:lumMod val="75000"/>
                  <a:lumOff val="25000"/>
                </a:schemeClr>
              </a:solidFill>
              <a:ln w="33867" cap="flat">
                <a:noFill/>
                <a:prstDash val="solid"/>
                <a:miter/>
              </a:ln>
            </p:spPr>
            <p:txBody>
              <a:bodyPr rtlCol="0" anchor="ctr"/>
              <a:lstStyle/>
              <a:p>
                <a:endParaRPr lang="en-IN"/>
              </a:p>
            </p:txBody>
          </p:sp>
        </p:grpSp>
        <p:grpSp>
          <p:nvGrpSpPr>
            <p:cNvPr id="128" name="Group 127">
              <a:extLst>
                <a:ext uri="{FF2B5EF4-FFF2-40B4-BE49-F238E27FC236}">
                  <a16:creationId xmlns:a16="http://schemas.microsoft.com/office/drawing/2014/main" xmlns="" id="{18E8D6D3-CFFA-8452-94AF-093D774F2ECC}"/>
                </a:ext>
              </a:extLst>
            </p:cNvPr>
            <p:cNvGrpSpPr/>
            <p:nvPr/>
          </p:nvGrpSpPr>
          <p:grpSpPr>
            <a:xfrm>
              <a:off x="6940605" y="6151124"/>
              <a:ext cx="338249" cy="338248"/>
              <a:chOff x="6940605" y="6151124"/>
              <a:chExt cx="338249" cy="338248"/>
            </a:xfrm>
          </p:grpSpPr>
          <p:sp>
            <p:nvSpPr>
              <p:cNvPr id="119" name="Freeform: Shape 118">
                <a:extLst>
                  <a:ext uri="{FF2B5EF4-FFF2-40B4-BE49-F238E27FC236}">
                    <a16:creationId xmlns:a16="http://schemas.microsoft.com/office/drawing/2014/main" xmlns="" id="{489B4596-0867-4337-533E-1E4835D7103C}"/>
                  </a:ext>
                </a:extLst>
              </p:cNvPr>
              <p:cNvSpPr/>
              <p:nvPr/>
            </p:nvSpPr>
            <p:spPr>
              <a:xfrm>
                <a:off x="6940605" y="6151124"/>
                <a:ext cx="338249" cy="338248"/>
              </a:xfrm>
              <a:custGeom>
                <a:avLst/>
                <a:gdLst>
                  <a:gd name="connsiteX0" fmla="*/ 377952 w 377952"/>
                  <a:gd name="connsiteY0" fmla="*/ 188976 h 377951"/>
                  <a:gd name="connsiteX1" fmla="*/ 188976 w 377952"/>
                  <a:gd name="connsiteY1" fmla="*/ 377952 h 377951"/>
                  <a:gd name="connsiteX2" fmla="*/ 0 w 377952"/>
                  <a:gd name="connsiteY2" fmla="*/ 188976 h 377951"/>
                  <a:gd name="connsiteX3" fmla="*/ 188976 w 377952"/>
                  <a:gd name="connsiteY3" fmla="*/ 0 h 377951"/>
                  <a:gd name="connsiteX4" fmla="*/ 377952 w 377952"/>
                  <a:gd name="connsiteY4" fmla="*/ 188976 h 377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52" h="377951">
                    <a:moveTo>
                      <a:pt x="377952" y="188976"/>
                    </a:moveTo>
                    <a:cubicBezTo>
                      <a:pt x="377952" y="293344"/>
                      <a:pt x="293345" y="377952"/>
                      <a:pt x="188976" y="377952"/>
                    </a:cubicBezTo>
                    <a:cubicBezTo>
                      <a:pt x="84608" y="377952"/>
                      <a:pt x="0" y="293345"/>
                      <a:pt x="0" y="188976"/>
                    </a:cubicBezTo>
                    <a:cubicBezTo>
                      <a:pt x="0" y="84608"/>
                      <a:pt x="84607" y="0"/>
                      <a:pt x="188976" y="0"/>
                    </a:cubicBezTo>
                    <a:cubicBezTo>
                      <a:pt x="293344" y="0"/>
                      <a:pt x="377952" y="84607"/>
                      <a:pt x="377952" y="188976"/>
                    </a:cubicBezTo>
                    <a:close/>
                  </a:path>
                </a:pathLst>
              </a:custGeom>
              <a:solidFill>
                <a:srgbClr val="FFFFFF"/>
              </a:solidFill>
              <a:ln w="33867"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xmlns="" id="{F0758F59-AD8F-5979-E9B4-858F475C274C}"/>
                  </a:ext>
                </a:extLst>
              </p:cNvPr>
              <p:cNvSpPr/>
              <p:nvPr/>
            </p:nvSpPr>
            <p:spPr>
              <a:xfrm>
                <a:off x="7075783" y="6286302"/>
                <a:ext cx="67892" cy="67892"/>
              </a:xfrm>
              <a:custGeom>
                <a:avLst/>
                <a:gdLst>
                  <a:gd name="connsiteX0" fmla="*/ 75861 w 75861"/>
                  <a:gd name="connsiteY0" fmla="*/ 37931 h 75861"/>
                  <a:gd name="connsiteX1" fmla="*/ 37931 w 75861"/>
                  <a:gd name="connsiteY1" fmla="*/ 75861 h 75861"/>
                  <a:gd name="connsiteX2" fmla="*/ 0 w 75861"/>
                  <a:gd name="connsiteY2" fmla="*/ 37931 h 75861"/>
                  <a:gd name="connsiteX3" fmla="*/ 37931 w 75861"/>
                  <a:gd name="connsiteY3" fmla="*/ 0 h 75861"/>
                  <a:gd name="connsiteX4" fmla="*/ 75861 w 75861"/>
                  <a:gd name="connsiteY4" fmla="*/ 37931 h 75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1" h="75861">
                    <a:moveTo>
                      <a:pt x="75861" y="37931"/>
                    </a:moveTo>
                    <a:cubicBezTo>
                      <a:pt x="75861" y="58879"/>
                      <a:pt x="58879" y="75861"/>
                      <a:pt x="37931" y="75861"/>
                    </a:cubicBezTo>
                    <a:cubicBezTo>
                      <a:pt x="16982" y="75861"/>
                      <a:pt x="0" y="58879"/>
                      <a:pt x="0" y="37931"/>
                    </a:cubicBezTo>
                    <a:cubicBezTo>
                      <a:pt x="0" y="16982"/>
                      <a:pt x="16982" y="0"/>
                      <a:pt x="37931" y="0"/>
                    </a:cubicBezTo>
                    <a:cubicBezTo>
                      <a:pt x="58879" y="0"/>
                      <a:pt x="75861" y="16982"/>
                      <a:pt x="75861" y="37931"/>
                    </a:cubicBezTo>
                    <a:close/>
                  </a:path>
                </a:pathLst>
              </a:custGeom>
              <a:solidFill>
                <a:schemeClr val="tx1">
                  <a:lumMod val="75000"/>
                  <a:lumOff val="25000"/>
                </a:schemeClr>
              </a:solidFill>
              <a:ln w="33867" cap="flat">
                <a:noFill/>
                <a:prstDash val="solid"/>
                <a:miter/>
              </a:ln>
            </p:spPr>
            <p:txBody>
              <a:bodyPr rtlCol="0" anchor="ctr"/>
              <a:lstStyle/>
              <a:p>
                <a:endParaRPr lang="en-IN"/>
              </a:p>
            </p:txBody>
          </p:sp>
        </p:grpSp>
        <p:sp>
          <p:nvSpPr>
            <p:cNvPr id="131" name="TextBox 130">
              <a:extLst>
                <a:ext uri="{FF2B5EF4-FFF2-40B4-BE49-F238E27FC236}">
                  <a16:creationId xmlns:a16="http://schemas.microsoft.com/office/drawing/2014/main" xmlns="" id="{B4A61317-432C-76CA-CCE8-6D8C548BC4B0}"/>
                </a:ext>
              </a:extLst>
            </p:cNvPr>
            <p:cNvSpPr txBox="1"/>
            <p:nvPr/>
          </p:nvSpPr>
          <p:spPr>
            <a:xfrm>
              <a:off x="7960657" y="3250185"/>
              <a:ext cx="3173050" cy="754053"/>
            </a:xfrm>
            <a:prstGeom prst="rect">
              <a:avLst/>
            </a:prstGeom>
            <a:noFill/>
          </p:spPr>
          <p:txBody>
            <a:bodyPr wrap="square">
              <a:spAutoFit/>
            </a:bodyPr>
            <a:lstStyle/>
            <a:p>
              <a:pPr algn="l">
                <a:spcBef>
                  <a:spcPts val="600"/>
                </a:spcBef>
              </a:pPr>
              <a:r>
                <a:rPr lang="en-IN" sz="1400" b="1" i="0" dirty="0">
                  <a:solidFill>
                    <a:schemeClr val="tx1">
                      <a:lumMod val="75000"/>
                      <a:lumOff val="25000"/>
                    </a:schemeClr>
                  </a:solidFill>
                  <a:effectLst/>
                  <a:latin typeface="Montserrat" panose="00000500000000000000" pitchFamily="2" charset="0"/>
                </a:rPr>
                <a:t>Prescriptive Analytics</a:t>
              </a:r>
              <a:endParaRPr lang="en-US" sz="1400" b="1" dirty="0">
                <a:solidFill>
                  <a:schemeClr val="tx1">
                    <a:lumMod val="75000"/>
                    <a:lumOff val="25000"/>
                  </a:schemeClr>
                </a:solidFill>
                <a:latin typeface="Montserrat" panose="00000500000000000000" pitchFamily="2" charset="0"/>
              </a:endParaRPr>
            </a:p>
            <a:p>
              <a:pPr algn="l">
                <a:spcBef>
                  <a:spcPts val="600"/>
                </a:spcBef>
              </a:pPr>
              <a:r>
                <a:rPr lang="en-US" sz="1200" b="0" i="0" dirty="0">
                  <a:solidFill>
                    <a:schemeClr val="tx1">
                      <a:lumMod val="75000"/>
                      <a:lumOff val="25000"/>
                    </a:schemeClr>
                  </a:solidFill>
                  <a:effectLst/>
                  <a:latin typeface="Montserrat" panose="00000500000000000000" pitchFamily="2" charset="0"/>
                </a:rPr>
                <a:t>Provides actionable insights for optimal planting and fertilization.</a:t>
              </a:r>
            </a:p>
          </p:txBody>
        </p:sp>
        <p:sp>
          <p:nvSpPr>
            <p:cNvPr id="132" name="TextBox 131">
              <a:extLst>
                <a:ext uri="{FF2B5EF4-FFF2-40B4-BE49-F238E27FC236}">
                  <a16:creationId xmlns:a16="http://schemas.microsoft.com/office/drawing/2014/main" xmlns="" id="{E2115AE8-3637-FBDA-10D3-A8DA26E4EB4B}"/>
                </a:ext>
              </a:extLst>
            </p:cNvPr>
            <p:cNvSpPr txBox="1"/>
            <p:nvPr/>
          </p:nvSpPr>
          <p:spPr>
            <a:xfrm>
              <a:off x="7960657" y="4147863"/>
              <a:ext cx="3173050" cy="754053"/>
            </a:xfrm>
            <a:prstGeom prst="rect">
              <a:avLst/>
            </a:prstGeom>
            <a:noFill/>
          </p:spPr>
          <p:txBody>
            <a:bodyPr wrap="square">
              <a:spAutoFit/>
            </a:bodyPr>
            <a:lstStyle/>
            <a:p>
              <a:pPr algn="l">
                <a:spcBef>
                  <a:spcPts val="600"/>
                </a:spcBef>
              </a:pPr>
              <a:r>
                <a:rPr lang="en-IN" sz="1400" b="1" i="0" dirty="0">
                  <a:solidFill>
                    <a:schemeClr val="tx1">
                      <a:lumMod val="75000"/>
                      <a:lumOff val="25000"/>
                    </a:schemeClr>
                  </a:solidFill>
                  <a:effectLst/>
                  <a:latin typeface="Montserrat" panose="00000500000000000000" pitchFamily="2" charset="0"/>
                </a:rPr>
                <a:t>Spatial Analysis</a:t>
              </a:r>
              <a:endParaRPr lang="en-US" sz="1400" b="1" dirty="0">
                <a:solidFill>
                  <a:schemeClr val="tx1">
                    <a:lumMod val="75000"/>
                    <a:lumOff val="25000"/>
                  </a:schemeClr>
                </a:solidFill>
                <a:latin typeface="Montserrat" panose="00000500000000000000" pitchFamily="2" charset="0"/>
              </a:endParaRPr>
            </a:p>
            <a:p>
              <a:pPr algn="l">
                <a:spcBef>
                  <a:spcPts val="600"/>
                </a:spcBef>
              </a:pPr>
              <a:r>
                <a:rPr lang="en-US" sz="1200" b="0" i="0" dirty="0">
                  <a:solidFill>
                    <a:schemeClr val="tx1">
                      <a:lumMod val="75000"/>
                      <a:lumOff val="25000"/>
                    </a:schemeClr>
                  </a:solidFill>
                  <a:effectLst/>
                  <a:latin typeface="Montserrat" panose="00000500000000000000" pitchFamily="2" charset="0"/>
                </a:rPr>
                <a:t>Analyzes location data for targeted farming interventions.</a:t>
              </a:r>
            </a:p>
          </p:txBody>
        </p:sp>
        <p:sp>
          <p:nvSpPr>
            <p:cNvPr id="133" name="TextBox 132">
              <a:extLst>
                <a:ext uri="{FF2B5EF4-FFF2-40B4-BE49-F238E27FC236}">
                  <a16:creationId xmlns:a16="http://schemas.microsoft.com/office/drawing/2014/main" xmlns="" id="{75479767-72BA-82DA-B8EB-4594304F003F}"/>
                </a:ext>
              </a:extLst>
            </p:cNvPr>
            <p:cNvSpPr txBox="1"/>
            <p:nvPr/>
          </p:nvSpPr>
          <p:spPr>
            <a:xfrm>
              <a:off x="7960657" y="5045541"/>
              <a:ext cx="3173050" cy="754053"/>
            </a:xfrm>
            <a:prstGeom prst="rect">
              <a:avLst/>
            </a:prstGeom>
            <a:noFill/>
          </p:spPr>
          <p:txBody>
            <a:bodyPr wrap="square">
              <a:spAutoFit/>
            </a:bodyPr>
            <a:lstStyle/>
            <a:p>
              <a:pPr algn="l">
                <a:spcBef>
                  <a:spcPts val="600"/>
                </a:spcBef>
              </a:pPr>
              <a:r>
                <a:rPr lang="en-IN" sz="1400" b="1" i="0" dirty="0">
                  <a:solidFill>
                    <a:schemeClr val="tx1">
                      <a:lumMod val="75000"/>
                      <a:lumOff val="25000"/>
                    </a:schemeClr>
                  </a:solidFill>
                  <a:effectLst/>
                  <a:latin typeface="Montserrat" panose="00000500000000000000" pitchFamily="2" charset="0"/>
                </a:rPr>
                <a:t>Yield Prediction</a:t>
              </a:r>
              <a:endParaRPr lang="en-US" sz="1400" b="1" dirty="0">
                <a:solidFill>
                  <a:schemeClr val="tx1">
                    <a:lumMod val="75000"/>
                    <a:lumOff val="25000"/>
                  </a:schemeClr>
                </a:solidFill>
                <a:latin typeface="Montserrat" panose="00000500000000000000" pitchFamily="2" charset="0"/>
              </a:endParaRPr>
            </a:p>
            <a:p>
              <a:pPr algn="l">
                <a:spcBef>
                  <a:spcPts val="600"/>
                </a:spcBef>
              </a:pPr>
              <a:r>
                <a:rPr lang="en-US" sz="1200" b="0" i="0" dirty="0">
                  <a:solidFill>
                    <a:schemeClr val="tx1">
                      <a:lumMod val="75000"/>
                      <a:lumOff val="25000"/>
                    </a:schemeClr>
                  </a:solidFill>
                  <a:effectLst/>
                  <a:latin typeface="Montserrat" panose="00000500000000000000" pitchFamily="2" charset="0"/>
                </a:rPr>
                <a:t>Uses data to predict yields, improving marketing decisions.</a:t>
              </a:r>
            </a:p>
          </p:txBody>
        </p:sp>
        <p:sp>
          <p:nvSpPr>
            <p:cNvPr id="134" name="TextBox 133">
              <a:extLst>
                <a:ext uri="{FF2B5EF4-FFF2-40B4-BE49-F238E27FC236}">
                  <a16:creationId xmlns:a16="http://schemas.microsoft.com/office/drawing/2014/main" xmlns="" id="{CABE7DD3-5CBC-9859-ADAF-4C3E7C1BA31F}"/>
                </a:ext>
              </a:extLst>
            </p:cNvPr>
            <p:cNvSpPr txBox="1"/>
            <p:nvPr/>
          </p:nvSpPr>
          <p:spPr>
            <a:xfrm>
              <a:off x="7960657" y="5943220"/>
              <a:ext cx="3173050" cy="754053"/>
            </a:xfrm>
            <a:prstGeom prst="rect">
              <a:avLst/>
            </a:prstGeom>
            <a:noFill/>
          </p:spPr>
          <p:txBody>
            <a:bodyPr wrap="square">
              <a:spAutoFit/>
            </a:bodyPr>
            <a:lstStyle/>
            <a:p>
              <a:pPr algn="l">
                <a:spcBef>
                  <a:spcPts val="600"/>
                </a:spcBef>
              </a:pPr>
              <a:r>
                <a:rPr lang="en-IN" sz="1400" b="1" i="0" dirty="0">
                  <a:solidFill>
                    <a:schemeClr val="tx1">
                      <a:lumMod val="75000"/>
                      <a:lumOff val="25000"/>
                    </a:schemeClr>
                  </a:solidFill>
                  <a:effectLst/>
                  <a:latin typeface="Montserrat" panose="00000500000000000000" pitchFamily="2" charset="0"/>
                </a:rPr>
                <a:t>Resource Optimization</a:t>
              </a:r>
              <a:endParaRPr lang="en-US" sz="1400" b="1" dirty="0">
                <a:solidFill>
                  <a:schemeClr val="tx1">
                    <a:lumMod val="75000"/>
                    <a:lumOff val="25000"/>
                  </a:schemeClr>
                </a:solidFill>
                <a:latin typeface="Montserrat" panose="00000500000000000000" pitchFamily="2" charset="0"/>
              </a:endParaRPr>
            </a:p>
            <a:p>
              <a:pPr algn="l">
                <a:spcBef>
                  <a:spcPts val="600"/>
                </a:spcBef>
              </a:pPr>
              <a:r>
                <a:rPr lang="en-US" sz="1200" b="0" i="0" dirty="0">
                  <a:solidFill>
                    <a:schemeClr val="tx1">
                      <a:lumMod val="75000"/>
                      <a:lumOff val="25000"/>
                    </a:schemeClr>
                  </a:solidFill>
                  <a:effectLst/>
                  <a:latin typeface="Montserrat" panose="00000500000000000000" pitchFamily="2" charset="0"/>
                </a:rPr>
                <a:t>Enhances water, soil, and energy use, increasing efficiency.</a:t>
              </a:r>
            </a:p>
          </p:txBody>
        </p:sp>
        <p:pic>
          <p:nvPicPr>
            <p:cNvPr id="1028" name="Picture 4" descr="Predictive Analytics Icons - Free SVG &amp; PNG Predictive Analytics Images -  Noun Project">
              <a:extLst>
                <a:ext uri="{FF2B5EF4-FFF2-40B4-BE49-F238E27FC236}">
                  <a16:creationId xmlns:a16="http://schemas.microsoft.com/office/drawing/2014/main" xmlns="" id="{2421409A-86EF-2DC0-4A4C-7C6A68E9B30A}"/>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03900" y="2512985"/>
              <a:ext cx="428240" cy="4282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escriptive Analytics Icon - Free PNG &amp; SVG 1327065 - Noun Project">
              <a:extLst>
                <a:ext uri="{FF2B5EF4-FFF2-40B4-BE49-F238E27FC236}">
                  <a16:creationId xmlns:a16="http://schemas.microsoft.com/office/drawing/2014/main" xmlns="" id="{45EEAD23-CF0D-02A9-496A-8A99B5068092}"/>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73642" y="3373987"/>
              <a:ext cx="488756" cy="4887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patial Analysis Icons - Free SVG &amp; PNG Spatial Analysis Images - Noun  Project">
              <a:extLst>
                <a:ext uri="{FF2B5EF4-FFF2-40B4-BE49-F238E27FC236}">
                  <a16:creationId xmlns:a16="http://schemas.microsoft.com/office/drawing/2014/main" xmlns="" id="{CD9F9269-3B07-2742-B98F-9BC4D7ADF942}"/>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73642" y="4265247"/>
              <a:ext cx="488757" cy="4887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Yield Prediction Icons - Free SVG &amp; PNG Yield Prediction Images - Noun  Project">
              <a:extLst>
                <a:ext uri="{FF2B5EF4-FFF2-40B4-BE49-F238E27FC236}">
                  <a16:creationId xmlns:a16="http://schemas.microsoft.com/office/drawing/2014/main" xmlns="" id="{6611CB5B-666E-D2E5-9E83-18ED1D86970F}"/>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667369" y="5060389"/>
              <a:ext cx="701302" cy="7013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Optimization - Free business and finance icons">
              <a:extLst>
                <a:ext uri="{FF2B5EF4-FFF2-40B4-BE49-F238E27FC236}">
                  <a16:creationId xmlns:a16="http://schemas.microsoft.com/office/drawing/2014/main" xmlns="" id="{9179977D-456C-05AD-2C42-5193AEED0FBC}"/>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04660" y="6106887"/>
              <a:ext cx="426720" cy="4267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64711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prinkler watering a field&#10;&#10;Description automatically generated">
            <a:extLst>
              <a:ext uri="{FF2B5EF4-FFF2-40B4-BE49-F238E27FC236}">
                <a16:creationId xmlns:a16="http://schemas.microsoft.com/office/drawing/2014/main" xmlns="" id="{812013DC-59C5-3D18-3C45-72F5C530F760}"/>
              </a:ext>
            </a:extLst>
          </p:cNvPr>
          <p:cNvPicPr>
            <a:picLocks noChangeAspect="1"/>
          </p:cNvPicPr>
          <p:nvPr/>
        </p:nvPicPr>
        <p:blipFill rotWithShape="1">
          <a:blip r:embed="rId2">
            <a:extLst>
              <a:ext uri="{28A0092B-C50C-407E-A947-70E740481C1C}">
                <a14:useLocalDpi xmlns:a14="http://schemas.microsoft.com/office/drawing/2010/main" val="0"/>
              </a:ext>
            </a:extLst>
          </a:blip>
          <a:srcRect r="15719"/>
          <a:stretch/>
        </p:blipFill>
        <p:spPr>
          <a:xfrm>
            <a:off x="7837717" y="0"/>
            <a:ext cx="4354283" cy="6858000"/>
          </a:xfrm>
          <a:prstGeom prst="rect">
            <a:avLst/>
          </a:prstGeom>
        </p:spPr>
      </p:pic>
      <p:grpSp>
        <p:nvGrpSpPr>
          <p:cNvPr id="2" name="Group 1">
            <a:extLst>
              <a:ext uri="{FF2B5EF4-FFF2-40B4-BE49-F238E27FC236}">
                <a16:creationId xmlns:a16="http://schemas.microsoft.com/office/drawing/2014/main" xmlns="" id="{44D04C8E-6847-FB87-E732-0F9939D38B1A}"/>
              </a:ext>
            </a:extLst>
          </p:cNvPr>
          <p:cNvGrpSpPr/>
          <p:nvPr/>
        </p:nvGrpSpPr>
        <p:grpSpPr>
          <a:xfrm>
            <a:off x="572022" y="1205635"/>
            <a:ext cx="5822817" cy="4446730"/>
            <a:chOff x="1371600" y="3919260"/>
            <a:chExt cx="5822817" cy="4446730"/>
          </a:xfrm>
        </p:grpSpPr>
        <p:sp>
          <p:nvSpPr>
            <p:cNvPr id="3" name="TextBox 2">
              <a:extLst>
                <a:ext uri="{FF2B5EF4-FFF2-40B4-BE49-F238E27FC236}">
                  <a16:creationId xmlns:a16="http://schemas.microsoft.com/office/drawing/2014/main" xmlns="" id="{A1AB22BC-70D9-D6A6-80F6-A17FF56989A0}"/>
                </a:ext>
              </a:extLst>
            </p:cNvPr>
            <p:cNvSpPr txBox="1"/>
            <p:nvPr/>
          </p:nvSpPr>
          <p:spPr>
            <a:xfrm>
              <a:off x="1371600" y="3919260"/>
              <a:ext cx="4748759" cy="1077218"/>
            </a:xfrm>
            <a:prstGeom prst="rect">
              <a:avLst/>
            </a:prstGeom>
            <a:noFill/>
          </p:spPr>
          <p:txBody>
            <a:bodyPr wrap="square">
              <a:spAutoFit/>
            </a:bodyPr>
            <a:lstStyle/>
            <a:p>
              <a:pPr algn="l"/>
              <a:r>
                <a:rPr lang="en-IN" sz="3200" b="1" i="0" dirty="0">
                  <a:solidFill>
                    <a:schemeClr val="tx1">
                      <a:lumMod val="75000"/>
                      <a:lumOff val="25000"/>
                    </a:schemeClr>
                  </a:solidFill>
                  <a:effectLst/>
                  <a:latin typeface="Montserrat" panose="00000500000000000000" pitchFamily="2" charset="0"/>
                </a:rPr>
                <a:t>Automated Irrigation Systems</a:t>
              </a:r>
              <a:endParaRPr lang="en-IN" sz="3200" b="1" dirty="0">
                <a:solidFill>
                  <a:schemeClr val="tx1">
                    <a:lumMod val="75000"/>
                    <a:lumOff val="25000"/>
                  </a:schemeClr>
                </a:solidFill>
                <a:latin typeface="Montserrat" panose="00000500000000000000" pitchFamily="2" charset="0"/>
              </a:endParaRPr>
            </a:p>
          </p:txBody>
        </p:sp>
        <p:sp>
          <p:nvSpPr>
            <p:cNvPr id="4" name="TextBox 3">
              <a:extLst>
                <a:ext uri="{FF2B5EF4-FFF2-40B4-BE49-F238E27FC236}">
                  <a16:creationId xmlns:a16="http://schemas.microsoft.com/office/drawing/2014/main" xmlns="" id="{BCC7E53C-2C7D-DF7F-725C-0CE0F4DE47C5}"/>
                </a:ext>
              </a:extLst>
            </p:cNvPr>
            <p:cNvSpPr txBox="1"/>
            <p:nvPr/>
          </p:nvSpPr>
          <p:spPr>
            <a:xfrm>
              <a:off x="1371600" y="4996478"/>
              <a:ext cx="5822817" cy="3369512"/>
            </a:xfrm>
            <a:prstGeom prst="rect">
              <a:avLst/>
            </a:prstGeom>
            <a:noFill/>
          </p:spPr>
          <p:txBody>
            <a:bodyPr wrap="square">
              <a:spAutoFit/>
            </a:bodyPr>
            <a:lstStyle/>
            <a:p>
              <a:pPr>
                <a:lnSpc>
                  <a:spcPct val="150000"/>
                </a:lnSpc>
              </a:pPr>
              <a:r>
                <a:rPr lang="en-US" b="0" i="0" dirty="0">
                  <a:solidFill>
                    <a:schemeClr val="tx1">
                      <a:lumMod val="75000"/>
                      <a:lumOff val="25000"/>
                    </a:schemeClr>
                  </a:solidFill>
                  <a:effectLst/>
                  <a:latin typeface="Montserrat" panose="00000500000000000000" pitchFamily="2" charset="0"/>
                </a:rPr>
                <a:t>Automated irrigation systems use technology to optimize water usage in agriculture, delivering the right amount of water to crops at the right time. These systems rely on various sensors and IoT devices to monitor soil moisture, weather conditions, and plant water requirements. Here’s a breakdown of how they function and their benefits: </a:t>
              </a:r>
              <a:endParaRPr lang="en-IN" dirty="0">
                <a:solidFill>
                  <a:schemeClr val="tx1">
                    <a:lumMod val="75000"/>
                    <a:lumOff val="25000"/>
                  </a:schemeClr>
                </a:solidFill>
                <a:latin typeface="Montserrat" panose="00000500000000000000" pitchFamily="2" charset="0"/>
              </a:endParaRPr>
            </a:p>
          </p:txBody>
        </p:sp>
      </p:grpSp>
      <p:grpSp>
        <p:nvGrpSpPr>
          <p:cNvPr id="12" name="Group 11">
            <a:extLst>
              <a:ext uri="{FF2B5EF4-FFF2-40B4-BE49-F238E27FC236}">
                <a16:creationId xmlns:a16="http://schemas.microsoft.com/office/drawing/2014/main" xmlns="" id="{925E9C80-68F7-2ED7-4B9B-A71098AE1507}"/>
              </a:ext>
            </a:extLst>
          </p:cNvPr>
          <p:cNvGrpSpPr/>
          <p:nvPr/>
        </p:nvGrpSpPr>
        <p:grpSpPr>
          <a:xfrm>
            <a:off x="6763658" y="597297"/>
            <a:ext cx="4615542" cy="5663407"/>
            <a:chOff x="6836228" y="466772"/>
            <a:chExt cx="4615542" cy="5663407"/>
          </a:xfrm>
        </p:grpSpPr>
        <p:sp>
          <p:nvSpPr>
            <p:cNvPr id="7" name="Graphic 5">
              <a:extLst>
                <a:ext uri="{FF2B5EF4-FFF2-40B4-BE49-F238E27FC236}">
                  <a16:creationId xmlns:a16="http://schemas.microsoft.com/office/drawing/2014/main" xmlns="" id="{42F883D7-0DF7-7138-A97F-C12A89A04386}"/>
                </a:ext>
              </a:extLst>
            </p:cNvPr>
            <p:cNvSpPr/>
            <p:nvPr/>
          </p:nvSpPr>
          <p:spPr>
            <a:xfrm>
              <a:off x="6836229" y="466772"/>
              <a:ext cx="4615541" cy="955628"/>
            </a:xfrm>
            <a:prstGeom prst="roundRect">
              <a:avLst/>
            </a:prstGeom>
            <a:solidFill>
              <a:srgbClr val="FFFFFF"/>
            </a:solidFill>
            <a:ln w="3978" cap="flat">
              <a:noFill/>
              <a:prstDash val="solid"/>
              <a:miter/>
            </a:ln>
            <a:effectLst>
              <a:outerShdw blurRad="127000" sx="102000" sy="102000" algn="ctr" rotWithShape="0">
                <a:prstClr val="black">
                  <a:alpha val="10000"/>
                </a:prstClr>
              </a:outerShdw>
            </a:effectLst>
          </p:spPr>
          <p:txBody>
            <a:bodyPr rtlCol="0" anchor="ctr"/>
            <a:lstStyle/>
            <a:p>
              <a:r>
                <a:rPr lang="en-US" sz="2800" b="1" dirty="0">
                  <a:solidFill>
                    <a:schemeClr val="accent2"/>
                  </a:solidFill>
                  <a:latin typeface="Montserrat" panose="00000500000000000000" pitchFamily="2" charset="0"/>
                </a:rPr>
                <a:t>01.</a:t>
              </a:r>
              <a:r>
                <a:rPr lang="en-US" sz="1600" dirty="0">
                  <a:solidFill>
                    <a:schemeClr val="accent2"/>
                  </a:solidFill>
                  <a:latin typeface="Montserrat" panose="00000500000000000000" pitchFamily="2" charset="0"/>
                </a:rPr>
                <a:t> </a:t>
              </a:r>
              <a:r>
                <a:rPr lang="en-IN" sz="1600" i="0" dirty="0">
                  <a:solidFill>
                    <a:schemeClr val="tx1">
                      <a:lumMod val="75000"/>
                      <a:lumOff val="25000"/>
                    </a:schemeClr>
                  </a:solidFill>
                  <a:effectLst/>
                  <a:latin typeface="Montserrat" panose="00000500000000000000" pitchFamily="2" charset="0"/>
                </a:rPr>
                <a:t>Sensor Integration</a:t>
              </a:r>
              <a:endParaRPr lang="en-IN" sz="1600" dirty="0">
                <a:solidFill>
                  <a:schemeClr val="tx1">
                    <a:lumMod val="75000"/>
                    <a:lumOff val="25000"/>
                  </a:schemeClr>
                </a:solidFill>
                <a:latin typeface="Montserrat" panose="00000500000000000000" pitchFamily="2" charset="0"/>
              </a:endParaRPr>
            </a:p>
          </p:txBody>
        </p:sp>
        <p:sp>
          <p:nvSpPr>
            <p:cNvPr id="8" name="Graphic 5">
              <a:extLst>
                <a:ext uri="{FF2B5EF4-FFF2-40B4-BE49-F238E27FC236}">
                  <a16:creationId xmlns:a16="http://schemas.microsoft.com/office/drawing/2014/main" xmlns="" id="{EF85DEAD-1721-1F96-AE0F-1D4A59E4062C}"/>
                </a:ext>
              </a:extLst>
            </p:cNvPr>
            <p:cNvSpPr/>
            <p:nvPr/>
          </p:nvSpPr>
          <p:spPr>
            <a:xfrm>
              <a:off x="6836229" y="1643717"/>
              <a:ext cx="4615541" cy="955628"/>
            </a:xfrm>
            <a:prstGeom prst="roundRect">
              <a:avLst/>
            </a:prstGeom>
            <a:solidFill>
              <a:srgbClr val="FFFFFF"/>
            </a:solidFill>
            <a:ln w="3978" cap="flat">
              <a:noFill/>
              <a:prstDash val="solid"/>
              <a:miter/>
            </a:ln>
            <a:effectLst>
              <a:outerShdw blurRad="127000" sx="102000" sy="102000" algn="ctr" rotWithShape="0">
                <a:prstClr val="black">
                  <a:alpha val="10000"/>
                </a:prstClr>
              </a:outerShdw>
            </a:effectLst>
          </p:spPr>
          <p:txBody>
            <a:bodyPr rtlCol="0" anchor="ctr"/>
            <a:lstStyle/>
            <a:p>
              <a:r>
                <a:rPr lang="en-US" sz="2800" b="1" dirty="0">
                  <a:solidFill>
                    <a:schemeClr val="accent2"/>
                  </a:solidFill>
                  <a:latin typeface="Montserrat" panose="00000500000000000000" pitchFamily="2" charset="0"/>
                </a:rPr>
                <a:t>02. </a:t>
              </a:r>
              <a:r>
                <a:rPr lang="en-IN" sz="1600" i="0" dirty="0">
                  <a:solidFill>
                    <a:schemeClr val="tx1">
                      <a:lumMod val="75000"/>
                      <a:lumOff val="25000"/>
                    </a:schemeClr>
                  </a:solidFill>
                  <a:effectLst/>
                  <a:latin typeface="Montserrat" panose="00000500000000000000" pitchFamily="2" charset="0"/>
                </a:rPr>
                <a:t>Efficient Water Use</a:t>
              </a:r>
              <a:endParaRPr lang="en-IN" sz="1600" dirty="0">
                <a:solidFill>
                  <a:schemeClr val="tx1">
                    <a:lumMod val="75000"/>
                    <a:lumOff val="25000"/>
                  </a:schemeClr>
                </a:solidFill>
                <a:latin typeface="Montserrat" panose="00000500000000000000" pitchFamily="2" charset="0"/>
              </a:endParaRPr>
            </a:p>
          </p:txBody>
        </p:sp>
        <p:sp>
          <p:nvSpPr>
            <p:cNvPr id="9" name="Graphic 5">
              <a:extLst>
                <a:ext uri="{FF2B5EF4-FFF2-40B4-BE49-F238E27FC236}">
                  <a16:creationId xmlns:a16="http://schemas.microsoft.com/office/drawing/2014/main" xmlns="" id="{9AF7DF35-74B1-D198-3E8C-1BB747A4147D}"/>
                </a:ext>
              </a:extLst>
            </p:cNvPr>
            <p:cNvSpPr/>
            <p:nvPr/>
          </p:nvSpPr>
          <p:spPr>
            <a:xfrm>
              <a:off x="6836229" y="2820662"/>
              <a:ext cx="4615541" cy="955628"/>
            </a:xfrm>
            <a:prstGeom prst="roundRect">
              <a:avLst/>
            </a:prstGeom>
            <a:solidFill>
              <a:srgbClr val="FFFFFF"/>
            </a:solidFill>
            <a:ln w="3978" cap="flat">
              <a:noFill/>
              <a:prstDash val="solid"/>
              <a:miter/>
            </a:ln>
            <a:effectLst>
              <a:outerShdw blurRad="127000" sx="102000" sy="102000" algn="ctr" rotWithShape="0">
                <a:prstClr val="black">
                  <a:alpha val="10000"/>
                </a:prstClr>
              </a:outerShdw>
            </a:effectLst>
          </p:spPr>
          <p:txBody>
            <a:bodyPr rtlCol="0" anchor="ctr"/>
            <a:lstStyle/>
            <a:p>
              <a:r>
                <a:rPr lang="en-US" sz="2800" b="1" dirty="0">
                  <a:solidFill>
                    <a:schemeClr val="accent2"/>
                  </a:solidFill>
                  <a:latin typeface="Montserrat" panose="00000500000000000000" pitchFamily="2" charset="0"/>
                </a:rPr>
                <a:t>03. </a:t>
              </a:r>
              <a:r>
                <a:rPr lang="en-IN" sz="1600" i="0" dirty="0">
                  <a:solidFill>
                    <a:schemeClr val="tx1">
                      <a:lumMod val="75000"/>
                      <a:lumOff val="25000"/>
                    </a:schemeClr>
                  </a:solidFill>
                  <a:effectLst/>
                  <a:latin typeface="Montserrat" panose="00000500000000000000" pitchFamily="2" charset="0"/>
                </a:rPr>
                <a:t>Remote Control and Monitoring</a:t>
              </a:r>
              <a:endParaRPr lang="en-IN" sz="1600" dirty="0">
                <a:solidFill>
                  <a:schemeClr val="tx1">
                    <a:lumMod val="75000"/>
                    <a:lumOff val="25000"/>
                  </a:schemeClr>
                </a:solidFill>
                <a:latin typeface="Montserrat" panose="00000500000000000000" pitchFamily="2" charset="0"/>
              </a:endParaRPr>
            </a:p>
          </p:txBody>
        </p:sp>
        <p:sp>
          <p:nvSpPr>
            <p:cNvPr id="10" name="Graphic 5">
              <a:extLst>
                <a:ext uri="{FF2B5EF4-FFF2-40B4-BE49-F238E27FC236}">
                  <a16:creationId xmlns:a16="http://schemas.microsoft.com/office/drawing/2014/main" xmlns="" id="{0B9646F3-5E93-A2C1-C761-A25B9218C8C1}"/>
                </a:ext>
              </a:extLst>
            </p:cNvPr>
            <p:cNvSpPr/>
            <p:nvPr/>
          </p:nvSpPr>
          <p:spPr>
            <a:xfrm>
              <a:off x="6836229" y="3997607"/>
              <a:ext cx="4615541" cy="955628"/>
            </a:xfrm>
            <a:prstGeom prst="roundRect">
              <a:avLst/>
            </a:prstGeom>
            <a:solidFill>
              <a:srgbClr val="FFFFFF"/>
            </a:solidFill>
            <a:ln w="3978" cap="flat">
              <a:noFill/>
              <a:prstDash val="solid"/>
              <a:miter/>
            </a:ln>
            <a:effectLst>
              <a:outerShdw blurRad="127000" sx="102000" sy="102000" algn="ctr" rotWithShape="0">
                <a:prstClr val="black">
                  <a:alpha val="10000"/>
                </a:prstClr>
              </a:outerShdw>
            </a:effectLst>
          </p:spPr>
          <p:txBody>
            <a:bodyPr rtlCol="0" anchor="ctr"/>
            <a:lstStyle/>
            <a:p>
              <a:r>
                <a:rPr lang="en-US" sz="2800" b="1" dirty="0">
                  <a:solidFill>
                    <a:schemeClr val="accent2"/>
                  </a:solidFill>
                  <a:latin typeface="Montserrat" panose="00000500000000000000" pitchFamily="2" charset="0"/>
                </a:rPr>
                <a:t>04. </a:t>
              </a:r>
              <a:r>
                <a:rPr lang="en-US" sz="1600" i="0" dirty="0">
                  <a:solidFill>
                    <a:schemeClr val="tx1">
                      <a:lumMod val="75000"/>
                      <a:lumOff val="25000"/>
                    </a:schemeClr>
                  </a:solidFill>
                  <a:effectLst/>
                  <a:latin typeface="Montserrat" panose="00000500000000000000" pitchFamily="2" charset="0"/>
                </a:rPr>
                <a:t>Enhanced Crop Health and Yields</a:t>
              </a:r>
              <a:endParaRPr lang="en-IN" sz="1600" dirty="0">
                <a:solidFill>
                  <a:schemeClr val="tx1">
                    <a:lumMod val="75000"/>
                    <a:lumOff val="25000"/>
                  </a:schemeClr>
                </a:solidFill>
                <a:latin typeface="Montserrat" panose="00000500000000000000" pitchFamily="2" charset="0"/>
              </a:endParaRPr>
            </a:p>
          </p:txBody>
        </p:sp>
        <p:sp>
          <p:nvSpPr>
            <p:cNvPr id="11" name="Graphic 5">
              <a:extLst>
                <a:ext uri="{FF2B5EF4-FFF2-40B4-BE49-F238E27FC236}">
                  <a16:creationId xmlns:a16="http://schemas.microsoft.com/office/drawing/2014/main" xmlns="" id="{5051E8F4-C51F-D5B1-D0E8-1F7CED9DF0A8}"/>
                </a:ext>
              </a:extLst>
            </p:cNvPr>
            <p:cNvSpPr/>
            <p:nvPr/>
          </p:nvSpPr>
          <p:spPr>
            <a:xfrm>
              <a:off x="6836228" y="5174551"/>
              <a:ext cx="4615541" cy="955628"/>
            </a:xfrm>
            <a:prstGeom prst="roundRect">
              <a:avLst/>
            </a:prstGeom>
            <a:solidFill>
              <a:srgbClr val="FFFFFF"/>
            </a:solidFill>
            <a:ln w="3978" cap="flat">
              <a:noFill/>
              <a:prstDash val="solid"/>
              <a:miter/>
            </a:ln>
            <a:effectLst>
              <a:outerShdw blurRad="127000" sx="102000" sy="102000" algn="ctr" rotWithShape="0">
                <a:prstClr val="black">
                  <a:alpha val="10000"/>
                </a:prstClr>
              </a:outerShdw>
            </a:effectLst>
          </p:spPr>
          <p:txBody>
            <a:bodyPr rtlCol="0" anchor="ctr"/>
            <a:lstStyle/>
            <a:p>
              <a:r>
                <a:rPr lang="en-US" sz="2800" b="1" dirty="0">
                  <a:solidFill>
                    <a:schemeClr val="accent2"/>
                  </a:solidFill>
                  <a:latin typeface="Montserrat" panose="00000500000000000000" pitchFamily="2" charset="0"/>
                </a:rPr>
                <a:t>05. </a:t>
              </a:r>
              <a:r>
                <a:rPr lang="en-IN" sz="1600" i="0" dirty="0">
                  <a:solidFill>
                    <a:schemeClr val="tx1">
                      <a:lumMod val="75000"/>
                      <a:lumOff val="25000"/>
                    </a:schemeClr>
                  </a:solidFill>
                  <a:effectLst/>
                  <a:latin typeface="Montserrat" panose="00000500000000000000" pitchFamily="2" charset="0"/>
                </a:rPr>
                <a:t>Cost Savings</a:t>
              </a:r>
              <a:endParaRPr lang="en-IN" sz="1600" dirty="0">
                <a:solidFill>
                  <a:schemeClr val="tx1">
                    <a:lumMod val="75000"/>
                    <a:lumOff val="25000"/>
                  </a:schemeClr>
                </a:solidFill>
                <a:latin typeface="Montserrat" panose="00000500000000000000" pitchFamily="2" charset="0"/>
              </a:endParaRPr>
            </a:p>
          </p:txBody>
        </p:sp>
      </p:grpSp>
    </p:spTree>
    <p:extLst>
      <p:ext uri="{BB962C8B-B14F-4D97-AF65-F5344CB8AC3E}">
        <p14:creationId xmlns:p14="http://schemas.microsoft.com/office/powerpoint/2010/main" val="265519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erson holding tomatoes in a field&#10;&#10;Description automatically generated">
            <a:extLst>
              <a:ext uri="{FF2B5EF4-FFF2-40B4-BE49-F238E27FC236}">
                <a16:creationId xmlns:a16="http://schemas.microsoft.com/office/drawing/2014/main" xmlns="" id="{45806BAD-140A-D0EF-6049-B82E77F056D9}"/>
              </a:ext>
            </a:extLst>
          </p:cNvPr>
          <p:cNvPicPr>
            <a:picLocks noChangeAspect="1"/>
          </p:cNvPicPr>
          <p:nvPr/>
        </p:nvPicPr>
        <p:blipFill>
          <a:blip r:embed="rId3">
            <a:extLst>
              <a:ext uri="{28A0092B-C50C-407E-A947-70E740481C1C}">
                <a14:useLocalDpi xmlns:a14="http://schemas.microsoft.com/office/drawing/2010/main" val="0"/>
              </a:ext>
            </a:extLst>
          </a:blip>
          <a:srcRect l="2520" t="6948" r="2000"/>
          <a:stretch>
            <a:fillRect/>
          </a:stretch>
        </p:blipFill>
        <p:spPr>
          <a:xfrm flipH="1">
            <a:off x="1" y="0"/>
            <a:ext cx="5274615" cy="6853972"/>
          </a:xfrm>
          <a:custGeom>
            <a:avLst/>
            <a:gdLst>
              <a:gd name="connsiteX0" fmla="*/ 5274615 w 5274615"/>
              <a:gd name="connsiteY0" fmla="*/ 0 h 6853972"/>
              <a:gd name="connsiteX1" fmla="*/ 0 w 5274615"/>
              <a:gd name="connsiteY1" fmla="*/ 0 h 6853972"/>
              <a:gd name="connsiteX2" fmla="*/ 1713493 w 5274615"/>
              <a:gd name="connsiteY2" fmla="*/ 6853972 h 6853972"/>
              <a:gd name="connsiteX3" fmla="*/ 5274615 w 5274615"/>
              <a:gd name="connsiteY3" fmla="*/ 6853972 h 6853972"/>
              <a:gd name="connsiteX4" fmla="*/ 5274615 w 5274615"/>
              <a:gd name="connsiteY4" fmla="*/ 0 h 6853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4615" h="6853972">
                <a:moveTo>
                  <a:pt x="5274615" y="0"/>
                </a:moveTo>
                <a:lnTo>
                  <a:pt x="0" y="0"/>
                </a:lnTo>
                <a:lnTo>
                  <a:pt x="1713493" y="6853972"/>
                </a:lnTo>
                <a:lnTo>
                  <a:pt x="5274615" y="6853972"/>
                </a:lnTo>
                <a:lnTo>
                  <a:pt x="5274615" y="0"/>
                </a:lnTo>
                <a:close/>
              </a:path>
            </a:pathLst>
          </a:custGeom>
        </p:spPr>
      </p:pic>
      <p:sp>
        <p:nvSpPr>
          <p:cNvPr id="5" name="Freeform: Shape 4">
            <a:extLst>
              <a:ext uri="{FF2B5EF4-FFF2-40B4-BE49-F238E27FC236}">
                <a16:creationId xmlns:a16="http://schemas.microsoft.com/office/drawing/2014/main" xmlns="" id="{C0A4C68D-93ED-49B8-270E-D14A417EA4BA}"/>
              </a:ext>
            </a:extLst>
          </p:cNvPr>
          <p:cNvSpPr/>
          <p:nvPr/>
        </p:nvSpPr>
        <p:spPr>
          <a:xfrm>
            <a:off x="4206186" y="4028"/>
            <a:ext cx="7981448" cy="4410782"/>
          </a:xfrm>
          <a:custGeom>
            <a:avLst/>
            <a:gdLst>
              <a:gd name="connsiteX0" fmla="*/ 7981449 w 7981448"/>
              <a:gd name="connsiteY0" fmla="*/ 4410783 h 4410782"/>
              <a:gd name="connsiteX1" fmla="*/ 0 w 7981448"/>
              <a:gd name="connsiteY1" fmla="*/ 4410783 h 4410782"/>
              <a:gd name="connsiteX2" fmla="*/ 921376 w 7981448"/>
              <a:gd name="connsiteY2" fmla="*/ 0 h 4410782"/>
              <a:gd name="connsiteX3" fmla="*/ 7981449 w 7981448"/>
              <a:gd name="connsiteY3" fmla="*/ 0 h 4410782"/>
              <a:gd name="connsiteX4" fmla="*/ 7981449 w 7981448"/>
              <a:gd name="connsiteY4" fmla="*/ 4410783 h 441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448" h="4410782">
                <a:moveTo>
                  <a:pt x="7981449" y="4410783"/>
                </a:moveTo>
                <a:lnTo>
                  <a:pt x="0" y="4410783"/>
                </a:lnTo>
                <a:lnTo>
                  <a:pt x="921376" y="0"/>
                </a:lnTo>
                <a:lnTo>
                  <a:pt x="7981449" y="0"/>
                </a:lnTo>
                <a:lnTo>
                  <a:pt x="7981449" y="4410783"/>
                </a:lnTo>
                <a:close/>
              </a:path>
            </a:pathLst>
          </a:custGeom>
          <a:solidFill>
            <a:schemeClr val="accent1"/>
          </a:solidFill>
          <a:ln w="33551"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xmlns="" id="{C5343E78-2869-F617-1B1C-BFCE7588206E}"/>
              </a:ext>
            </a:extLst>
          </p:cNvPr>
          <p:cNvSpPr/>
          <p:nvPr/>
        </p:nvSpPr>
        <p:spPr>
          <a:xfrm>
            <a:off x="4376761" y="-1"/>
            <a:ext cx="866979" cy="2210428"/>
          </a:xfrm>
          <a:custGeom>
            <a:avLst/>
            <a:gdLst>
              <a:gd name="connsiteX0" fmla="*/ 866980 w 866979"/>
              <a:gd name="connsiteY0" fmla="*/ 0 h 2210428"/>
              <a:gd name="connsiteX1" fmla="*/ 417708 w 866979"/>
              <a:gd name="connsiteY1" fmla="*/ 2210428 h 2210428"/>
              <a:gd name="connsiteX2" fmla="*/ 0 w 866979"/>
              <a:gd name="connsiteY2" fmla="*/ 2210428 h 2210428"/>
              <a:gd name="connsiteX3" fmla="*/ 497959 w 866979"/>
              <a:gd name="connsiteY3" fmla="*/ 0 h 2210428"/>
              <a:gd name="connsiteX4" fmla="*/ 866980 w 866979"/>
              <a:gd name="connsiteY4" fmla="*/ 0 h 221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979" h="2210428">
                <a:moveTo>
                  <a:pt x="866980" y="0"/>
                </a:moveTo>
                <a:lnTo>
                  <a:pt x="417708" y="2210428"/>
                </a:lnTo>
                <a:lnTo>
                  <a:pt x="0" y="2210428"/>
                </a:lnTo>
                <a:lnTo>
                  <a:pt x="497959" y="0"/>
                </a:lnTo>
                <a:lnTo>
                  <a:pt x="866980" y="0"/>
                </a:lnTo>
                <a:close/>
              </a:path>
            </a:pathLst>
          </a:custGeom>
          <a:solidFill>
            <a:schemeClr val="accent2"/>
          </a:solidFill>
          <a:ln w="33551" cap="flat">
            <a:noFill/>
            <a:prstDash val="solid"/>
            <a:miter/>
          </a:ln>
        </p:spPr>
        <p:txBody>
          <a:bodyPr rtlCol="0" anchor="ctr"/>
          <a:lstStyle/>
          <a:p>
            <a:endParaRPr lang="en-IN"/>
          </a:p>
        </p:txBody>
      </p:sp>
      <p:grpSp>
        <p:nvGrpSpPr>
          <p:cNvPr id="21" name="Group 20">
            <a:extLst>
              <a:ext uri="{FF2B5EF4-FFF2-40B4-BE49-F238E27FC236}">
                <a16:creationId xmlns:a16="http://schemas.microsoft.com/office/drawing/2014/main" xmlns="" id="{5F7CA198-584A-E8C1-8595-C8547732BAA4}"/>
              </a:ext>
            </a:extLst>
          </p:cNvPr>
          <p:cNvGrpSpPr/>
          <p:nvPr/>
        </p:nvGrpSpPr>
        <p:grpSpPr>
          <a:xfrm>
            <a:off x="5576767" y="648704"/>
            <a:ext cx="5965200" cy="2784737"/>
            <a:chOff x="1371600" y="3530500"/>
            <a:chExt cx="5965200" cy="2784737"/>
          </a:xfrm>
        </p:grpSpPr>
        <p:sp>
          <p:nvSpPr>
            <p:cNvPr id="22" name="TextBox 21">
              <a:extLst>
                <a:ext uri="{FF2B5EF4-FFF2-40B4-BE49-F238E27FC236}">
                  <a16:creationId xmlns:a16="http://schemas.microsoft.com/office/drawing/2014/main" xmlns="" id="{E0ED547C-5B82-C00E-DDE7-18DC9A6DC2E8}"/>
                </a:ext>
              </a:extLst>
            </p:cNvPr>
            <p:cNvSpPr txBox="1"/>
            <p:nvPr/>
          </p:nvSpPr>
          <p:spPr>
            <a:xfrm>
              <a:off x="1371600" y="3530500"/>
              <a:ext cx="4773941" cy="1077218"/>
            </a:xfrm>
            <a:prstGeom prst="rect">
              <a:avLst/>
            </a:prstGeom>
            <a:noFill/>
          </p:spPr>
          <p:txBody>
            <a:bodyPr wrap="square">
              <a:spAutoFit/>
            </a:bodyPr>
            <a:lstStyle/>
            <a:p>
              <a:pPr algn="l"/>
              <a:r>
                <a:rPr lang="en-IN" sz="3200" b="1" i="0" dirty="0">
                  <a:solidFill>
                    <a:schemeClr val="bg1"/>
                  </a:solidFill>
                  <a:effectLst/>
                  <a:latin typeface="Montserrat" panose="00000500000000000000" pitchFamily="2" charset="0"/>
                </a:rPr>
                <a:t>Crop Monitoring And Management</a:t>
              </a:r>
              <a:endParaRPr lang="en-IN" sz="3200" b="0" i="0" dirty="0">
                <a:solidFill>
                  <a:schemeClr val="bg1"/>
                </a:solidFill>
                <a:effectLst/>
                <a:latin typeface="Montserrat" panose="00000500000000000000" pitchFamily="2" charset="0"/>
              </a:endParaRPr>
            </a:p>
          </p:txBody>
        </p:sp>
        <p:sp>
          <p:nvSpPr>
            <p:cNvPr id="23" name="TextBox 22">
              <a:extLst>
                <a:ext uri="{FF2B5EF4-FFF2-40B4-BE49-F238E27FC236}">
                  <a16:creationId xmlns:a16="http://schemas.microsoft.com/office/drawing/2014/main" xmlns="" id="{D711A403-B268-7D11-EF64-E5DBF9FF6755}"/>
                </a:ext>
              </a:extLst>
            </p:cNvPr>
            <p:cNvSpPr txBox="1"/>
            <p:nvPr/>
          </p:nvSpPr>
          <p:spPr>
            <a:xfrm>
              <a:off x="1371600" y="4607718"/>
              <a:ext cx="5965200" cy="1707519"/>
            </a:xfrm>
            <a:prstGeom prst="rect">
              <a:avLst/>
            </a:prstGeom>
            <a:noFill/>
          </p:spPr>
          <p:txBody>
            <a:bodyPr wrap="square">
              <a:spAutoFit/>
            </a:bodyPr>
            <a:lstStyle/>
            <a:p>
              <a:pPr algn="l">
                <a:lnSpc>
                  <a:spcPct val="150000"/>
                </a:lnSpc>
              </a:pPr>
              <a:r>
                <a:rPr lang="en-US" b="0" i="0" dirty="0">
                  <a:solidFill>
                    <a:schemeClr val="bg1"/>
                  </a:solidFill>
                  <a:effectLst/>
                  <a:latin typeface="Montserrat" panose="00000500000000000000" pitchFamily="2" charset="0"/>
                </a:rPr>
                <a:t>Crop monitoring and management through IoT and advanced technologies enable farmers to maintain crop health and optimize yield. Here’s how these systems work and their benefits:</a:t>
              </a:r>
            </a:p>
          </p:txBody>
        </p:sp>
      </p:grpSp>
      <p:grpSp>
        <p:nvGrpSpPr>
          <p:cNvPr id="28" name="Group 27">
            <a:extLst>
              <a:ext uri="{FF2B5EF4-FFF2-40B4-BE49-F238E27FC236}">
                <a16:creationId xmlns:a16="http://schemas.microsoft.com/office/drawing/2014/main" xmlns="" id="{00E71578-74BF-9034-85D1-F62ADB63ECEF}"/>
              </a:ext>
            </a:extLst>
          </p:cNvPr>
          <p:cNvGrpSpPr/>
          <p:nvPr/>
        </p:nvGrpSpPr>
        <p:grpSpPr>
          <a:xfrm>
            <a:off x="0" y="4003278"/>
            <a:ext cx="11150252" cy="3041494"/>
            <a:chOff x="1" y="3816506"/>
            <a:chExt cx="11150252" cy="3041494"/>
          </a:xfrm>
        </p:grpSpPr>
        <p:pic>
          <p:nvPicPr>
            <p:cNvPr id="18" name="Picture 17" descr="A person holding tomatoes in a field&#10;&#10;Description automatically generated">
              <a:extLst>
                <a:ext uri="{FF2B5EF4-FFF2-40B4-BE49-F238E27FC236}">
                  <a16:creationId xmlns:a16="http://schemas.microsoft.com/office/drawing/2014/main" xmlns="" id="{2E684B20-E779-91BC-89EE-5F728DDEF992}"/>
                </a:ext>
              </a:extLst>
            </p:cNvPr>
            <p:cNvPicPr>
              <a:picLocks noChangeAspect="1"/>
            </p:cNvPicPr>
            <p:nvPr/>
          </p:nvPicPr>
          <p:blipFill>
            <a:blip r:embed="rId3">
              <a:extLst>
                <a:ext uri="{28A0092B-C50C-407E-A947-70E740481C1C}">
                  <a14:useLocalDpi xmlns:a14="http://schemas.microsoft.com/office/drawing/2010/main" val="0"/>
                </a:ext>
              </a:extLst>
            </a:blip>
            <a:srcRect l="33537" t="100000" r="2000" b="-55"/>
            <a:stretch>
              <a:fillRect/>
            </a:stretch>
          </p:blipFill>
          <p:spPr>
            <a:xfrm flipH="1">
              <a:off x="1" y="6853972"/>
              <a:ext cx="3561122" cy="4028"/>
            </a:xfrm>
            <a:custGeom>
              <a:avLst/>
              <a:gdLst>
                <a:gd name="connsiteX0" fmla="*/ 3561122 w 3561122"/>
                <a:gd name="connsiteY0" fmla="*/ 0 h 4028"/>
                <a:gd name="connsiteX1" fmla="*/ 0 w 3561122"/>
                <a:gd name="connsiteY1" fmla="*/ 0 h 4028"/>
                <a:gd name="connsiteX2" fmla="*/ 1007 w 3561122"/>
                <a:gd name="connsiteY2" fmla="*/ 4028 h 4028"/>
                <a:gd name="connsiteX3" fmla="*/ 3561122 w 3561122"/>
                <a:gd name="connsiteY3" fmla="*/ 4028 h 4028"/>
                <a:gd name="connsiteX4" fmla="*/ 3561122 w 3561122"/>
                <a:gd name="connsiteY4" fmla="*/ 0 h 4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1122" h="4028">
                  <a:moveTo>
                    <a:pt x="3561122" y="0"/>
                  </a:moveTo>
                  <a:lnTo>
                    <a:pt x="0" y="0"/>
                  </a:lnTo>
                  <a:lnTo>
                    <a:pt x="1007" y="4028"/>
                  </a:lnTo>
                  <a:lnTo>
                    <a:pt x="3561122" y="4028"/>
                  </a:lnTo>
                  <a:lnTo>
                    <a:pt x="3561122" y="0"/>
                  </a:lnTo>
                  <a:close/>
                </a:path>
              </a:pathLst>
            </a:custGeom>
          </p:spPr>
        </p:pic>
        <p:sp>
          <p:nvSpPr>
            <p:cNvPr id="6" name="Freeform: Shape 5">
              <a:extLst>
                <a:ext uri="{FF2B5EF4-FFF2-40B4-BE49-F238E27FC236}">
                  <a16:creationId xmlns:a16="http://schemas.microsoft.com/office/drawing/2014/main" xmlns="" id="{A9AC2E40-7E08-29BB-0853-42868694EA72}"/>
                </a:ext>
              </a:extLst>
            </p:cNvPr>
            <p:cNvSpPr/>
            <p:nvPr/>
          </p:nvSpPr>
          <p:spPr>
            <a:xfrm>
              <a:off x="1041747" y="3816506"/>
              <a:ext cx="4535020" cy="2307227"/>
            </a:xfrm>
            <a:custGeom>
              <a:avLst/>
              <a:gdLst>
                <a:gd name="connsiteX0" fmla="*/ 4535021 w 4535020"/>
                <a:gd name="connsiteY0" fmla="*/ 1447876 h 1447875"/>
                <a:gd name="connsiteX1" fmla="*/ 0 w 4535020"/>
                <a:gd name="connsiteY1" fmla="*/ 1447876 h 1447875"/>
                <a:gd name="connsiteX2" fmla="*/ 0 w 4535020"/>
                <a:gd name="connsiteY2" fmla="*/ 0 h 1447875"/>
                <a:gd name="connsiteX3" fmla="*/ 4184133 w 4535020"/>
                <a:gd name="connsiteY3" fmla="*/ 0 h 1447875"/>
                <a:gd name="connsiteX4" fmla="*/ 4535021 w 4535020"/>
                <a:gd name="connsiteY4" fmla="*/ 1447876 h 1447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5020" h="1447875">
                  <a:moveTo>
                    <a:pt x="4535021" y="1447876"/>
                  </a:moveTo>
                  <a:lnTo>
                    <a:pt x="0" y="1447876"/>
                  </a:lnTo>
                  <a:lnTo>
                    <a:pt x="0" y="0"/>
                  </a:lnTo>
                  <a:lnTo>
                    <a:pt x="4184133" y="0"/>
                  </a:lnTo>
                  <a:lnTo>
                    <a:pt x="4535021" y="1447876"/>
                  </a:lnTo>
                  <a:close/>
                </a:path>
              </a:pathLst>
            </a:custGeom>
            <a:solidFill>
              <a:schemeClr val="accent2"/>
            </a:solidFill>
            <a:ln w="33551"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xmlns="" id="{1B2705F1-585E-E9BF-EB15-A6A03CCD38EE}"/>
                </a:ext>
              </a:extLst>
            </p:cNvPr>
            <p:cNvSpPr/>
            <p:nvPr/>
          </p:nvSpPr>
          <p:spPr>
            <a:xfrm flipH="1">
              <a:off x="6615233" y="3816506"/>
              <a:ext cx="4535020" cy="2307227"/>
            </a:xfrm>
            <a:custGeom>
              <a:avLst/>
              <a:gdLst>
                <a:gd name="connsiteX0" fmla="*/ 4535021 w 4535020"/>
                <a:gd name="connsiteY0" fmla="*/ 1447876 h 1447875"/>
                <a:gd name="connsiteX1" fmla="*/ 0 w 4535020"/>
                <a:gd name="connsiteY1" fmla="*/ 1447876 h 1447875"/>
                <a:gd name="connsiteX2" fmla="*/ 0 w 4535020"/>
                <a:gd name="connsiteY2" fmla="*/ 0 h 1447875"/>
                <a:gd name="connsiteX3" fmla="*/ 4184133 w 4535020"/>
                <a:gd name="connsiteY3" fmla="*/ 0 h 1447875"/>
                <a:gd name="connsiteX4" fmla="*/ 4535021 w 4535020"/>
                <a:gd name="connsiteY4" fmla="*/ 1447876 h 1447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5020" h="1447875">
                  <a:moveTo>
                    <a:pt x="4535021" y="1447876"/>
                  </a:moveTo>
                  <a:lnTo>
                    <a:pt x="0" y="1447876"/>
                  </a:lnTo>
                  <a:lnTo>
                    <a:pt x="0" y="0"/>
                  </a:lnTo>
                  <a:lnTo>
                    <a:pt x="4184133" y="0"/>
                  </a:lnTo>
                  <a:lnTo>
                    <a:pt x="4535021" y="1447876"/>
                  </a:lnTo>
                  <a:close/>
                </a:path>
              </a:pathLst>
            </a:custGeom>
            <a:solidFill>
              <a:schemeClr val="accent2"/>
            </a:solidFill>
            <a:ln w="33551" cap="flat">
              <a:noFill/>
              <a:prstDash val="solid"/>
              <a:miter/>
            </a:ln>
          </p:spPr>
          <p:txBody>
            <a:bodyPr rtlCol="0" anchor="ctr"/>
            <a:lstStyle/>
            <a:p>
              <a:endParaRPr lang="en-IN"/>
            </a:p>
          </p:txBody>
        </p:sp>
        <p:sp>
          <p:nvSpPr>
            <p:cNvPr id="25" name="TextBox 24">
              <a:extLst>
                <a:ext uri="{FF2B5EF4-FFF2-40B4-BE49-F238E27FC236}">
                  <a16:creationId xmlns:a16="http://schemas.microsoft.com/office/drawing/2014/main" xmlns="" id="{D19FD0A0-36BE-98F2-F799-C538A6A98E5B}"/>
                </a:ext>
              </a:extLst>
            </p:cNvPr>
            <p:cNvSpPr txBox="1"/>
            <p:nvPr/>
          </p:nvSpPr>
          <p:spPr>
            <a:xfrm>
              <a:off x="1435282" y="4377649"/>
              <a:ext cx="3747951" cy="1184940"/>
            </a:xfrm>
            <a:prstGeom prst="rect">
              <a:avLst/>
            </a:prstGeom>
            <a:noFill/>
          </p:spPr>
          <p:txBody>
            <a:bodyPr wrap="square">
              <a:spAutoFit/>
            </a:bodyPr>
            <a:lstStyle/>
            <a:p>
              <a:pPr algn="ctr">
                <a:spcBef>
                  <a:spcPts val="600"/>
                </a:spcBef>
              </a:pPr>
              <a:r>
                <a:rPr lang="en-US" b="1" i="0" dirty="0">
                  <a:solidFill>
                    <a:schemeClr val="bg1"/>
                  </a:solidFill>
                  <a:effectLst/>
                  <a:latin typeface="Montserrat" panose="00000500000000000000" pitchFamily="2" charset="0"/>
                </a:rPr>
                <a:t>Real-time Monitoring</a:t>
              </a:r>
              <a:endParaRPr lang="en-US" b="1" dirty="0">
                <a:solidFill>
                  <a:schemeClr val="bg1"/>
                </a:solidFill>
                <a:latin typeface="Montserrat" panose="00000500000000000000" pitchFamily="2" charset="0"/>
              </a:endParaRPr>
            </a:p>
            <a:p>
              <a:pPr algn="ctr">
                <a:spcBef>
                  <a:spcPts val="600"/>
                </a:spcBef>
              </a:pPr>
              <a:r>
                <a:rPr lang="en-US" sz="1600" b="0" i="0" dirty="0">
                  <a:solidFill>
                    <a:schemeClr val="bg1"/>
                  </a:solidFill>
                  <a:effectLst/>
                  <a:latin typeface="Montserrat" panose="00000500000000000000" pitchFamily="2" charset="0"/>
                </a:rPr>
                <a:t>Field sensors gather soil moisture, temperature, and crop health data for immediate response.</a:t>
              </a:r>
            </a:p>
          </p:txBody>
        </p:sp>
        <p:sp>
          <p:nvSpPr>
            <p:cNvPr id="27" name="TextBox 26">
              <a:extLst>
                <a:ext uri="{FF2B5EF4-FFF2-40B4-BE49-F238E27FC236}">
                  <a16:creationId xmlns:a16="http://schemas.microsoft.com/office/drawing/2014/main" xmlns="" id="{4FA9AD00-0331-FE8E-5077-CEF48D87541D}"/>
                </a:ext>
              </a:extLst>
            </p:cNvPr>
            <p:cNvSpPr txBox="1"/>
            <p:nvPr/>
          </p:nvSpPr>
          <p:spPr>
            <a:xfrm>
              <a:off x="7008768" y="4377649"/>
              <a:ext cx="3747950" cy="1184940"/>
            </a:xfrm>
            <a:prstGeom prst="rect">
              <a:avLst/>
            </a:prstGeom>
            <a:noFill/>
          </p:spPr>
          <p:txBody>
            <a:bodyPr wrap="square">
              <a:spAutoFit/>
            </a:bodyPr>
            <a:lstStyle/>
            <a:p>
              <a:pPr algn="ctr">
                <a:spcBef>
                  <a:spcPts val="600"/>
                </a:spcBef>
              </a:pPr>
              <a:r>
                <a:rPr lang="en-US" b="1" i="0" dirty="0">
                  <a:solidFill>
                    <a:schemeClr val="bg1"/>
                  </a:solidFill>
                  <a:effectLst/>
                  <a:latin typeface="Montserrat" panose="00000500000000000000" pitchFamily="2" charset="0"/>
                </a:rPr>
                <a:t>Disease and Pest Detection</a:t>
              </a:r>
              <a:endParaRPr lang="en-US" b="1" dirty="0">
                <a:solidFill>
                  <a:schemeClr val="bg1"/>
                </a:solidFill>
                <a:latin typeface="Montserrat" panose="00000500000000000000" pitchFamily="2" charset="0"/>
              </a:endParaRPr>
            </a:p>
            <a:p>
              <a:pPr algn="ctr">
                <a:spcBef>
                  <a:spcPts val="600"/>
                </a:spcBef>
              </a:pPr>
              <a:r>
                <a:rPr lang="en-US" sz="1600" b="0" i="0" dirty="0">
                  <a:solidFill>
                    <a:schemeClr val="bg1"/>
                  </a:solidFill>
                  <a:effectLst/>
                  <a:latin typeface="Montserrat" panose="00000500000000000000" pitchFamily="2" charset="0"/>
                </a:rPr>
                <a:t>Drones and imaging tech detect early signs of pests and diseases for timely intervention.</a:t>
              </a:r>
            </a:p>
          </p:txBody>
        </p:sp>
      </p:grpSp>
    </p:spTree>
    <p:extLst>
      <p:ext uri="{BB962C8B-B14F-4D97-AF65-F5344CB8AC3E}">
        <p14:creationId xmlns:p14="http://schemas.microsoft.com/office/powerpoint/2010/main" val="18553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raphic 21">
            <a:extLst>
              <a:ext uri="{FF2B5EF4-FFF2-40B4-BE49-F238E27FC236}">
                <a16:creationId xmlns:a16="http://schemas.microsoft.com/office/drawing/2014/main" xmlns="" id="{F43B3B73-5558-B4B4-780E-1A81150AC48A}"/>
              </a:ext>
            </a:extLst>
          </p:cNvPr>
          <p:cNvSpPr/>
          <p:nvPr/>
        </p:nvSpPr>
        <p:spPr>
          <a:xfrm>
            <a:off x="0" y="-1"/>
            <a:ext cx="12192000" cy="5038959"/>
          </a:xfrm>
          <a:custGeom>
            <a:avLst/>
            <a:gdLst>
              <a:gd name="connsiteX0" fmla="*/ 0 w 3431857"/>
              <a:gd name="connsiteY0" fmla="*/ 0 h 1261110"/>
              <a:gd name="connsiteX1" fmla="*/ 3431858 w 3431857"/>
              <a:gd name="connsiteY1" fmla="*/ 0 h 1261110"/>
              <a:gd name="connsiteX2" fmla="*/ 3431858 w 3431857"/>
              <a:gd name="connsiteY2" fmla="*/ 1261110 h 1261110"/>
              <a:gd name="connsiteX3" fmla="*/ 0 w 3431857"/>
              <a:gd name="connsiteY3" fmla="*/ 1261110 h 1261110"/>
            </a:gdLst>
            <a:ahLst/>
            <a:cxnLst>
              <a:cxn ang="0">
                <a:pos x="connsiteX0" y="connsiteY0"/>
              </a:cxn>
              <a:cxn ang="0">
                <a:pos x="connsiteX1" y="connsiteY1"/>
              </a:cxn>
              <a:cxn ang="0">
                <a:pos x="connsiteX2" y="connsiteY2"/>
              </a:cxn>
              <a:cxn ang="0">
                <a:pos x="connsiteX3" y="connsiteY3"/>
              </a:cxn>
            </a:cxnLst>
            <a:rect l="l" t="t" r="r" b="b"/>
            <a:pathLst>
              <a:path w="3431857" h="1261110">
                <a:moveTo>
                  <a:pt x="0" y="0"/>
                </a:moveTo>
                <a:lnTo>
                  <a:pt x="3431858" y="0"/>
                </a:lnTo>
                <a:lnTo>
                  <a:pt x="3431858" y="1261110"/>
                </a:lnTo>
                <a:lnTo>
                  <a:pt x="0" y="1261110"/>
                </a:lnTo>
                <a:close/>
              </a:path>
            </a:pathLst>
          </a:custGeom>
          <a:solidFill>
            <a:schemeClr val="accent1"/>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xmlns="" id="{B095D1B9-34CE-BE32-AE99-FBBC4102920D}"/>
              </a:ext>
            </a:extLst>
          </p:cNvPr>
          <p:cNvGrpSpPr/>
          <p:nvPr/>
        </p:nvGrpSpPr>
        <p:grpSpPr>
          <a:xfrm>
            <a:off x="0" y="518008"/>
            <a:ext cx="12192000" cy="2322550"/>
            <a:chOff x="0" y="454508"/>
            <a:chExt cx="12192000" cy="2322550"/>
          </a:xfrm>
        </p:grpSpPr>
        <p:sp>
          <p:nvSpPr>
            <p:cNvPr id="3" name="TextBox 2">
              <a:extLst>
                <a:ext uri="{FF2B5EF4-FFF2-40B4-BE49-F238E27FC236}">
                  <a16:creationId xmlns:a16="http://schemas.microsoft.com/office/drawing/2014/main" xmlns="" id="{B7061F5E-9AFD-0443-6308-E15CD48420B3}"/>
                </a:ext>
              </a:extLst>
            </p:cNvPr>
            <p:cNvSpPr txBox="1"/>
            <p:nvPr/>
          </p:nvSpPr>
          <p:spPr>
            <a:xfrm>
              <a:off x="0" y="454508"/>
              <a:ext cx="12192000" cy="584775"/>
            </a:xfrm>
            <a:prstGeom prst="rect">
              <a:avLst/>
            </a:prstGeom>
            <a:noFill/>
          </p:spPr>
          <p:txBody>
            <a:bodyPr wrap="square">
              <a:spAutoFit/>
            </a:bodyPr>
            <a:lstStyle/>
            <a:p>
              <a:pPr algn="ctr"/>
              <a:r>
                <a:rPr lang="en-IN" sz="3200" b="1" i="0" dirty="0">
                  <a:solidFill>
                    <a:schemeClr val="bg1"/>
                  </a:solidFill>
                  <a:effectLst/>
                  <a:latin typeface="Montserrat" panose="00000500000000000000" pitchFamily="2" charset="0"/>
                </a:rPr>
                <a:t>Supply Chain Optimization</a:t>
              </a:r>
              <a:endParaRPr lang="en-IN" sz="3200" b="1" dirty="0">
                <a:solidFill>
                  <a:schemeClr val="bg1"/>
                </a:solidFill>
                <a:latin typeface="Montserrat" panose="00000500000000000000" pitchFamily="2" charset="0"/>
              </a:endParaRPr>
            </a:p>
          </p:txBody>
        </p:sp>
        <p:sp>
          <p:nvSpPr>
            <p:cNvPr id="4" name="TextBox 3">
              <a:extLst>
                <a:ext uri="{FF2B5EF4-FFF2-40B4-BE49-F238E27FC236}">
                  <a16:creationId xmlns:a16="http://schemas.microsoft.com/office/drawing/2014/main" xmlns="" id="{5EEA6EE1-F6FA-9E84-6C45-D0BBFCF88E31}"/>
                </a:ext>
              </a:extLst>
            </p:cNvPr>
            <p:cNvSpPr txBox="1"/>
            <p:nvPr/>
          </p:nvSpPr>
          <p:spPr>
            <a:xfrm>
              <a:off x="935182" y="1069539"/>
              <a:ext cx="10321636" cy="1707519"/>
            </a:xfrm>
            <a:prstGeom prst="rect">
              <a:avLst/>
            </a:prstGeom>
            <a:noFill/>
          </p:spPr>
          <p:txBody>
            <a:bodyPr wrap="square">
              <a:spAutoFit/>
            </a:bodyPr>
            <a:lstStyle/>
            <a:p>
              <a:pPr algn="ctr">
                <a:lnSpc>
                  <a:spcPct val="150000"/>
                </a:lnSpc>
              </a:pPr>
              <a:r>
                <a:rPr lang="en-US" b="0" i="0" dirty="0">
                  <a:solidFill>
                    <a:schemeClr val="bg1"/>
                  </a:solidFill>
                  <a:effectLst/>
                  <a:latin typeface="Montserrat" panose="00000500000000000000" pitchFamily="2" charset="0"/>
                </a:rPr>
                <a:t>Supply chain optimization in agriculture involves leveraging technology to enhance the efficiency and transparency of the path from farm to table. This process ensures that agricultural products are produced, harvested, processed, and delivered to consumers in the most effective manner. </a:t>
              </a:r>
              <a:endParaRPr lang="en-IN" dirty="0">
                <a:solidFill>
                  <a:schemeClr val="bg1"/>
                </a:solidFill>
                <a:latin typeface="Montserrat" panose="00000500000000000000" pitchFamily="2" charset="0"/>
              </a:endParaRPr>
            </a:p>
          </p:txBody>
        </p:sp>
      </p:grpSp>
      <p:sp>
        <p:nvSpPr>
          <p:cNvPr id="9" name="Freeform: Shape 8">
            <a:extLst>
              <a:ext uri="{FF2B5EF4-FFF2-40B4-BE49-F238E27FC236}">
                <a16:creationId xmlns:a16="http://schemas.microsoft.com/office/drawing/2014/main" xmlns="" id="{EEE30139-E257-BFD1-7776-853FC2F72097}"/>
              </a:ext>
            </a:extLst>
          </p:cNvPr>
          <p:cNvSpPr/>
          <p:nvPr/>
        </p:nvSpPr>
        <p:spPr>
          <a:xfrm>
            <a:off x="1341092" y="4750399"/>
            <a:ext cx="9673305" cy="577522"/>
          </a:xfrm>
          <a:custGeom>
            <a:avLst/>
            <a:gdLst>
              <a:gd name="connsiteX0" fmla="*/ 9384472 w 9673305"/>
              <a:gd name="connsiteY0" fmla="*/ 9 h 577522"/>
              <a:gd name="connsiteX1" fmla="*/ 9110859 w 9673305"/>
              <a:gd name="connsiteY1" fmla="*/ 197446 h 577522"/>
              <a:gd name="connsiteX2" fmla="*/ 7380473 w 9673305"/>
              <a:gd name="connsiteY2" fmla="*/ 197446 h 577522"/>
              <a:gd name="connsiteX3" fmla="*/ 7016133 w 9673305"/>
              <a:gd name="connsiteY3" fmla="*/ 14560 h 577522"/>
              <a:gd name="connsiteX4" fmla="*/ 6833248 w 9673305"/>
              <a:gd name="connsiteY4" fmla="*/ 197446 h 577522"/>
              <a:gd name="connsiteX5" fmla="*/ 5011549 w 9673305"/>
              <a:gd name="connsiteY5" fmla="*/ 197446 h 577522"/>
              <a:gd name="connsiteX6" fmla="*/ 4647209 w 9673305"/>
              <a:gd name="connsiteY6" fmla="*/ 14560 h 577522"/>
              <a:gd name="connsiteX7" fmla="*/ 4464323 w 9673305"/>
              <a:gd name="connsiteY7" fmla="*/ 197446 h 577522"/>
              <a:gd name="connsiteX8" fmla="*/ 2847223 w 9673305"/>
              <a:gd name="connsiteY8" fmla="*/ 197446 h 577522"/>
              <a:gd name="connsiteX9" fmla="*/ 2482883 w 9673305"/>
              <a:gd name="connsiteY9" fmla="*/ 14560 h 577522"/>
              <a:gd name="connsiteX10" fmla="*/ 2299997 w 9673305"/>
              <a:gd name="connsiteY10" fmla="*/ 197446 h 577522"/>
              <a:gd name="connsiteX11" fmla="*/ 562450 w 9673305"/>
              <a:gd name="connsiteY11" fmla="*/ 197446 h 577522"/>
              <a:gd name="connsiteX12" fmla="*/ 197485 w 9673305"/>
              <a:gd name="connsiteY12" fmla="*/ 14788 h 577522"/>
              <a:gd name="connsiteX13" fmla="*/ 14820 w 9673305"/>
              <a:gd name="connsiteY13" fmla="*/ 379747 h 577522"/>
              <a:gd name="connsiteX14" fmla="*/ 379791 w 9673305"/>
              <a:gd name="connsiteY14" fmla="*/ 562405 h 577522"/>
              <a:gd name="connsiteX15" fmla="*/ 562450 w 9673305"/>
              <a:gd name="connsiteY15" fmla="*/ 379747 h 577522"/>
              <a:gd name="connsiteX16" fmla="*/ 2299997 w 9673305"/>
              <a:gd name="connsiteY16" fmla="*/ 379747 h 577522"/>
              <a:gd name="connsiteX17" fmla="*/ 2664337 w 9673305"/>
              <a:gd name="connsiteY17" fmla="*/ 562633 h 577522"/>
              <a:gd name="connsiteX18" fmla="*/ 2847223 w 9673305"/>
              <a:gd name="connsiteY18" fmla="*/ 379747 h 577522"/>
              <a:gd name="connsiteX19" fmla="*/ 4464323 w 9673305"/>
              <a:gd name="connsiteY19" fmla="*/ 379747 h 577522"/>
              <a:gd name="connsiteX20" fmla="*/ 4828663 w 9673305"/>
              <a:gd name="connsiteY20" fmla="*/ 562633 h 577522"/>
              <a:gd name="connsiteX21" fmla="*/ 5011549 w 9673305"/>
              <a:gd name="connsiteY21" fmla="*/ 379747 h 577522"/>
              <a:gd name="connsiteX22" fmla="*/ 6833248 w 9673305"/>
              <a:gd name="connsiteY22" fmla="*/ 379747 h 577522"/>
              <a:gd name="connsiteX23" fmla="*/ 7197587 w 9673305"/>
              <a:gd name="connsiteY23" fmla="*/ 562633 h 577522"/>
              <a:gd name="connsiteX24" fmla="*/ 7380473 w 9673305"/>
              <a:gd name="connsiteY24" fmla="*/ 379747 h 577522"/>
              <a:gd name="connsiteX25" fmla="*/ 9111185 w 9673305"/>
              <a:gd name="connsiteY25" fmla="*/ 379747 h 577522"/>
              <a:gd name="connsiteX26" fmla="*/ 9476094 w 9673305"/>
              <a:gd name="connsiteY26" fmla="*/ 562031 h 577522"/>
              <a:gd name="connsiteX27" fmla="*/ 9658362 w 9673305"/>
              <a:gd name="connsiteY27" fmla="*/ 197121 h 577522"/>
              <a:gd name="connsiteX28" fmla="*/ 9384472 w 9673305"/>
              <a:gd name="connsiteY28" fmla="*/ 9 h 57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673305" h="577522">
                <a:moveTo>
                  <a:pt x="9384472" y="9"/>
                </a:moveTo>
                <a:cubicBezTo>
                  <a:pt x="9260296" y="139"/>
                  <a:pt x="9150118" y="79651"/>
                  <a:pt x="9110859" y="197446"/>
                </a:cubicBezTo>
                <a:lnTo>
                  <a:pt x="7380473" y="197446"/>
                </a:lnTo>
                <a:cubicBezTo>
                  <a:pt x="7330373" y="46333"/>
                  <a:pt x="7167248" y="-35540"/>
                  <a:pt x="7016133" y="14560"/>
                </a:cubicBezTo>
                <a:cubicBezTo>
                  <a:pt x="6929704" y="43208"/>
                  <a:pt x="6861911" y="111017"/>
                  <a:pt x="6833248" y="197446"/>
                </a:cubicBezTo>
                <a:lnTo>
                  <a:pt x="5011549" y="197446"/>
                </a:lnTo>
                <a:cubicBezTo>
                  <a:pt x="4961449" y="46333"/>
                  <a:pt x="4798322" y="-35540"/>
                  <a:pt x="4647209" y="14560"/>
                </a:cubicBezTo>
                <a:cubicBezTo>
                  <a:pt x="4560779" y="43208"/>
                  <a:pt x="4492986" y="111017"/>
                  <a:pt x="4464323" y="197446"/>
                </a:cubicBezTo>
                <a:lnTo>
                  <a:pt x="2847223" y="197446"/>
                </a:lnTo>
                <a:cubicBezTo>
                  <a:pt x="2797123" y="46333"/>
                  <a:pt x="2633997" y="-35540"/>
                  <a:pt x="2482883" y="14560"/>
                </a:cubicBezTo>
                <a:cubicBezTo>
                  <a:pt x="2396454" y="43208"/>
                  <a:pt x="2328661" y="111017"/>
                  <a:pt x="2299997" y="197446"/>
                </a:cubicBezTo>
                <a:lnTo>
                  <a:pt x="562450" y="197446"/>
                </a:lnTo>
                <a:cubicBezTo>
                  <a:pt x="512105" y="46219"/>
                  <a:pt x="348703" y="-35556"/>
                  <a:pt x="197485" y="14788"/>
                </a:cubicBezTo>
                <a:cubicBezTo>
                  <a:pt x="46262" y="65116"/>
                  <a:pt x="-35521" y="228519"/>
                  <a:pt x="14820" y="379747"/>
                </a:cubicBezTo>
                <a:cubicBezTo>
                  <a:pt x="65161" y="530974"/>
                  <a:pt x="228562" y="612749"/>
                  <a:pt x="379791" y="562405"/>
                </a:cubicBezTo>
                <a:cubicBezTo>
                  <a:pt x="466042" y="533693"/>
                  <a:pt x="533737" y="466014"/>
                  <a:pt x="562450" y="379747"/>
                </a:cubicBezTo>
                <a:lnTo>
                  <a:pt x="2299997" y="379747"/>
                </a:lnTo>
                <a:cubicBezTo>
                  <a:pt x="2350097" y="530860"/>
                  <a:pt x="2513224" y="612733"/>
                  <a:pt x="2664337" y="562633"/>
                </a:cubicBezTo>
                <a:cubicBezTo>
                  <a:pt x="2750767" y="533985"/>
                  <a:pt x="2818560" y="466176"/>
                  <a:pt x="2847223" y="379747"/>
                </a:cubicBezTo>
                <a:lnTo>
                  <a:pt x="4464323" y="379747"/>
                </a:lnTo>
                <a:cubicBezTo>
                  <a:pt x="4514423" y="530860"/>
                  <a:pt x="4677549" y="612733"/>
                  <a:pt x="4828663" y="562633"/>
                </a:cubicBezTo>
                <a:cubicBezTo>
                  <a:pt x="4915092" y="533985"/>
                  <a:pt x="4982885" y="466176"/>
                  <a:pt x="5011549" y="379747"/>
                </a:cubicBezTo>
                <a:lnTo>
                  <a:pt x="6833248" y="379747"/>
                </a:lnTo>
                <a:cubicBezTo>
                  <a:pt x="6883348" y="530860"/>
                  <a:pt x="7046473" y="612733"/>
                  <a:pt x="7197587" y="562633"/>
                </a:cubicBezTo>
                <a:cubicBezTo>
                  <a:pt x="7284017" y="533985"/>
                  <a:pt x="7351810" y="466176"/>
                  <a:pt x="7380473" y="379747"/>
                </a:cubicBezTo>
                <a:lnTo>
                  <a:pt x="9111185" y="379747"/>
                </a:lnTo>
                <a:cubicBezTo>
                  <a:pt x="9161610" y="530844"/>
                  <a:pt x="9324980" y="612456"/>
                  <a:pt x="9476094" y="562031"/>
                </a:cubicBezTo>
                <a:cubicBezTo>
                  <a:pt x="9627191" y="511589"/>
                  <a:pt x="9708787" y="348218"/>
                  <a:pt x="9658362" y="197121"/>
                </a:cubicBezTo>
                <a:cubicBezTo>
                  <a:pt x="9619037" y="79293"/>
                  <a:pt x="9508697" y="-121"/>
                  <a:pt x="9384472" y="9"/>
                </a:cubicBezTo>
                <a:close/>
              </a:path>
            </a:pathLst>
          </a:custGeom>
          <a:solidFill>
            <a:srgbClr val="FFFFFF"/>
          </a:solidFill>
          <a:ln w="3978" cap="flat">
            <a:noFill/>
            <a:prstDash val="solid"/>
            <a:miter/>
          </a:ln>
          <a:effectLst>
            <a:outerShdw blurRad="127000" sx="102000" sy="102000" algn="ctr"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sz="2800" b="1">
              <a:solidFill>
                <a:schemeClr val="accent2"/>
              </a:solidFill>
              <a:latin typeface="Montserrat" panose="00000500000000000000" pitchFamily="2" charset="0"/>
            </a:endParaRPr>
          </a:p>
        </p:txBody>
      </p:sp>
      <p:sp>
        <p:nvSpPr>
          <p:cNvPr id="18" name="Freeform: Shape 17">
            <a:extLst>
              <a:ext uri="{FF2B5EF4-FFF2-40B4-BE49-F238E27FC236}">
                <a16:creationId xmlns:a16="http://schemas.microsoft.com/office/drawing/2014/main" xmlns="" id="{285005D3-33F7-C5A1-9625-991F3557E1E5}"/>
              </a:ext>
            </a:extLst>
          </p:cNvPr>
          <p:cNvSpPr/>
          <p:nvPr/>
        </p:nvSpPr>
        <p:spPr>
          <a:xfrm>
            <a:off x="7920981" y="3432923"/>
            <a:ext cx="1060188" cy="1215148"/>
          </a:xfrm>
          <a:custGeom>
            <a:avLst/>
            <a:gdLst>
              <a:gd name="connsiteX0" fmla="*/ 696587 w 1393888"/>
              <a:gd name="connsiteY0" fmla="*/ 1597461 h 1597625"/>
              <a:gd name="connsiteX1" fmla="*/ 562467 w 1393888"/>
              <a:gd name="connsiteY1" fmla="*/ 1380491 h 1597625"/>
              <a:gd name="connsiteX2" fmla="*/ 13190 w 1393888"/>
              <a:gd name="connsiteY2" fmla="*/ 562322 h 1597625"/>
              <a:gd name="connsiteX3" fmla="*/ 831360 w 1393888"/>
              <a:gd name="connsiteY3" fmla="*/ 13061 h 1597625"/>
              <a:gd name="connsiteX4" fmla="*/ 1380636 w 1393888"/>
              <a:gd name="connsiteY4" fmla="*/ 831214 h 1597625"/>
              <a:gd name="connsiteX5" fmla="*/ 831360 w 1393888"/>
              <a:gd name="connsiteY5" fmla="*/ 1380491 h 1597625"/>
              <a:gd name="connsiteX6" fmla="*/ 696587 w 1393888"/>
              <a:gd name="connsiteY6" fmla="*/ 14868 h 1597625"/>
              <a:gd name="connsiteX7" fmla="*/ 15762 w 1393888"/>
              <a:gd name="connsiteY7" fmla="*/ 697387 h 1597625"/>
              <a:gd name="connsiteX8" fmla="*/ 568164 w 1393888"/>
              <a:gd name="connsiteY8" fmla="*/ 1365842 h 1597625"/>
              <a:gd name="connsiteX9" fmla="*/ 571419 w 1393888"/>
              <a:gd name="connsiteY9" fmla="*/ 1365842 h 1597625"/>
              <a:gd name="connsiteX10" fmla="*/ 696587 w 1393888"/>
              <a:gd name="connsiteY10" fmla="*/ 1567674 h 1597625"/>
              <a:gd name="connsiteX11" fmla="*/ 821593 w 1393888"/>
              <a:gd name="connsiteY11" fmla="*/ 1365842 h 1597625"/>
              <a:gd name="connsiteX12" fmla="*/ 824849 w 1393888"/>
              <a:gd name="connsiteY12" fmla="*/ 1365842 h 1597625"/>
              <a:gd name="connsiteX13" fmla="*/ 1364880 w 1393888"/>
              <a:gd name="connsiteY13" fmla="*/ 567270 h 1597625"/>
              <a:gd name="connsiteX14" fmla="*/ 696587 w 1393888"/>
              <a:gd name="connsiteY14" fmla="*/ 14868 h 159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3888" h="1597625">
                <a:moveTo>
                  <a:pt x="696587" y="1597461"/>
                </a:moveTo>
                <a:lnTo>
                  <a:pt x="562467" y="1380491"/>
                </a:lnTo>
                <a:cubicBezTo>
                  <a:pt x="184861" y="1306237"/>
                  <a:pt x="-61048" y="939927"/>
                  <a:pt x="13190" y="562322"/>
                </a:cubicBezTo>
                <a:cubicBezTo>
                  <a:pt x="87445" y="184716"/>
                  <a:pt x="453754" y="-61193"/>
                  <a:pt x="831360" y="13061"/>
                </a:cubicBezTo>
                <a:cubicBezTo>
                  <a:pt x="1208965" y="87316"/>
                  <a:pt x="1454875" y="453609"/>
                  <a:pt x="1380636" y="831214"/>
                </a:cubicBezTo>
                <a:cubicBezTo>
                  <a:pt x="1326044" y="1108848"/>
                  <a:pt x="1108993" y="1325899"/>
                  <a:pt x="831360" y="1380491"/>
                </a:cubicBezTo>
                <a:close/>
                <a:moveTo>
                  <a:pt x="696587" y="14868"/>
                </a:moveTo>
                <a:cubicBezTo>
                  <a:pt x="320105" y="15340"/>
                  <a:pt x="15290" y="320904"/>
                  <a:pt x="15762" y="697387"/>
                </a:cubicBezTo>
                <a:cubicBezTo>
                  <a:pt x="16169" y="1023704"/>
                  <a:pt x="247771" y="1303958"/>
                  <a:pt x="568164" y="1365842"/>
                </a:cubicBezTo>
                <a:lnTo>
                  <a:pt x="571419" y="1365842"/>
                </a:lnTo>
                <a:lnTo>
                  <a:pt x="696587" y="1567674"/>
                </a:lnTo>
                <a:lnTo>
                  <a:pt x="821593" y="1365842"/>
                </a:lnTo>
                <a:lnTo>
                  <a:pt x="824849" y="1365842"/>
                </a:lnTo>
                <a:cubicBezTo>
                  <a:pt x="1194495" y="1294452"/>
                  <a:pt x="1436271" y="936916"/>
                  <a:pt x="1364880" y="567270"/>
                </a:cubicBezTo>
                <a:cubicBezTo>
                  <a:pt x="1303012" y="246943"/>
                  <a:pt x="1022840" y="15356"/>
                  <a:pt x="696587" y="14868"/>
                </a:cubicBezTo>
                <a:close/>
              </a:path>
            </a:pathLst>
          </a:custGeom>
          <a:solidFill>
            <a:schemeClr val="bg1"/>
          </a:solidFill>
          <a:ln w="16267"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xmlns="" id="{4F8926EC-223B-DBFA-4102-2730137C7407}"/>
              </a:ext>
            </a:extLst>
          </p:cNvPr>
          <p:cNvSpPr/>
          <p:nvPr/>
        </p:nvSpPr>
        <p:spPr>
          <a:xfrm>
            <a:off x="10196380" y="3429000"/>
            <a:ext cx="1060438" cy="1215402"/>
          </a:xfrm>
          <a:custGeom>
            <a:avLst/>
            <a:gdLst>
              <a:gd name="connsiteX0" fmla="*/ 697078 w 1394217"/>
              <a:gd name="connsiteY0" fmla="*/ 1597794 h 1597958"/>
              <a:gd name="connsiteX1" fmla="*/ 562631 w 1394217"/>
              <a:gd name="connsiteY1" fmla="*/ 1380824 h 1597958"/>
              <a:gd name="connsiteX2" fmla="*/ 13192 w 1394217"/>
              <a:gd name="connsiteY2" fmla="*/ 562492 h 1597958"/>
              <a:gd name="connsiteX3" fmla="*/ 831524 w 1394217"/>
              <a:gd name="connsiteY3" fmla="*/ 13053 h 1597958"/>
              <a:gd name="connsiteX4" fmla="*/ 1380963 w 1394217"/>
              <a:gd name="connsiteY4" fmla="*/ 831385 h 1597958"/>
              <a:gd name="connsiteX5" fmla="*/ 831524 w 1394217"/>
              <a:gd name="connsiteY5" fmla="*/ 1380824 h 1597958"/>
              <a:gd name="connsiteX6" fmla="*/ 697078 w 1394217"/>
              <a:gd name="connsiteY6" fmla="*/ 15201 h 1597958"/>
              <a:gd name="connsiteX7" fmla="*/ 16415 w 1394217"/>
              <a:gd name="connsiteY7" fmla="*/ 697883 h 1597958"/>
              <a:gd name="connsiteX8" fmla="*/ 568816 w 1394217"/>
              <a:gd name="connsiteY8" fmla="*/ 1366175 h 1597958"/>
              <a:gd name="connsiteX9" fmla="*/ 572072 w 1394217"/>
              <a:gd name="connsiteY9" fmla="*/ 1366175 h 1597958"/>
              <a:gd name="connsiteX10" fmla="*/ 697078 w 1394217"/>
              <a:gd name="connsiteY10" fmla="*/ 1568008 h 1597958"/>
              <a:gd name="connsiteX11" fmla="*/ 822083 w 1394217"/>
              <a:gd name="connsiteY11" fmla="*/ 1366175 h 1597958"/>
              <a:gd name="connsiteX12" fmla="*/ 825502 w 1394217"/>
              <a:gd name="connsiteY12" fmla="*/ 1366175 h 1597958"/>
              <a:gd name="connsiteX13" fmla="*/ 1365533 w 1394217"/>
              <a:gd name="connsiteY13" fmla="*/ 567603 h 1597958"/>
              <a:gd name="connsiteX14" fmla="*/ 697078 w 1394217"/>
              <a:gd name="connsiteY14" fmla="*/ 15201 h 159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4217" h="1597958">
                <a:moveTo>
                  <a:pt x="697078" y="1597794"/>
                </a:moveTo>
                <a:lnTo>
                  <a:pt x="562631" y="1380824"/>
                </a:lnTo>
                <a:cubicBezTo>
                  <a:pt x="184928" y="1306570"/>
                  <a:pt x="-61063" y="940195"/>
                  <a:pt x="13192" y="562492"/>
                </a:cubicBezTo>
                <a:cubicBezTo>
                  <a:pt x="87447" y="184806"/>
                  <a:pt x="453821" y="-61186"/>
                  <a:pt x="831524" y="13053"/>
                </a:cubicBezTo>
                <a:cubicBezTo>
                  <a:pt x="1209226" y="87307"/>
                  <a:pt x="1455218" y="453698"/>
                  <a:pt x="1380963" y="831385"/>
                </a:cubicBezTo>
                <a:cubicBezTo>
                  <a:pt x="1326355" y="1109100"/>
                  <a:pt x="1109239" y="1326232"/>
                  <a:pt x="831524" y="1380824"/>
                </a:cubicBezTo>
                <a:close/>
                <a:moveTo>
                  <a:pt x="697078" y="15201"/>
                </a:moveTo>
                <a:cubicBezTo>
                  <a:pt x="320595" y="15755"/>
                  <a:pt x="15861" y="321400"/>
                  <a:pt x="16415" y="697883"/>
                </a:cubicBezTo>
                <a:cubicBezTo>
                  <a:pt x="16903" y="1024135"/>
                  <a:pt x="248489" y="1304307"/>
                  <a:pt x="568816" y="1366175"/>
                </a:cubicBezTo>
                <a:lnTo>
                  <a:pt x="572072" y="1366175"/>
                </a:lnTo>
                <a:lnTo>
                  <a:pt x="697078" y="1568008"/>
                </a:lnTo>
                <a:lnTo>
                  <a:pt x="822083" y="1366175"/>
                </a:lnTo>
                <a:lnTo>
                  <a:pt x="825502" y="1366175"/>
                </a:lnTo>
                <a:cubicBezTo>
                  <a:pt x="1195147" y="1294785"/>
                  <a:pt x="1436923" y="937249"/>
                  <a:pt x="1365533" y="567603"/>
                </a:cubicBezTo>
                <a:cubicBezTo>
                  <a:pt x="1303648" y="247211"/>
                  <a:pt x="1023394" y="15608"/>
                  <a:pt x="697078" y="15201"/>
                </a:cubicBezTo>
                <a:close/>
              </a:path>
            </a:pathLst>
          </a:custGeom>
          <a:solidFill>
            <a:schemeClr val="bg1"/>
          </a:solidFill>
          <a:ln w="16267" cap="flat">
            <a:noFill/>
            <a:prstDash val="solid"/>
            <a:miter/>
          </a:ln>
        </p:spPr>
        <p:txBody>
          <a:bodyPr rtlCol="0" anchor="ctr"/>
          <a:lstStyle/>
          <a:p>
            <a:endParaRPr lang="en-IN"/>
          </a:p>
        </p:txBody>
      </p:sp>
      <p:grpSp>
        <p:nvGrpSpPr>
          <p:cNvPr id="51" name="Group 50">
            <a:extLst>
              <a:ext uri="{FF2B5EF4-FFF2-40B4-BE49-F238E27FC236}">
                <a16:creationId xmlns:a16="http://schemas.microsoft.com/office/drawing/2014/main" xmlns="" id="{691B60DE-83AA-2A88-6CA8-B7D1496ECC98}"/>
              </a:ext>
            </a:extLst>
          </p:cNvPr>
          <p:cNvGrpSpPr/>
          <p:nvPr/>
        </p:nvGrpSpPr>
        <p:grpSpPr>
          <a:xfrm>
            <a:off x="1491891" y="4901984"/>
            <a:ext cx="9371433" cy="274119"/>
            <a:chOff x="1491891" y="4901984"/>
            <a:chExt cx="9371433" cy="274119"/>
          </a:xfrm>
          <a:gradFill>
            <a:gsLst>
              <a:gs pos="0">
                <a:schemeClr val="accent1"/>
              </a:gs>
              <a:gs pos="100000">
                <a:schemeClr val="accent2"/>
              </a:gs>
            </a:gsLst>
            <a:lin ang="0" scaled="1"/>
          </a:gradFill>
        </p:grpSpPr>
        <p:sp>
          <p:nvSpPr>
            <p:cNvPr id="10" name="Freeform: Shape 9">
              <a:extLst>
                <a:ext uri="{FF2B5EF4-FFF2-40B4-BE49-F238E27FC236}">
                  <a16:creationId xmlns:a16="http://schemas.microsoft.com/office/drawing/2014/main" xmlns="" id="{D396BC16-07DD-1A77-B5E9-64871743724F}"/>
                </a:ext>
              </a:extLst>
            </p:cNvPr>
            <p:cNvSpPr/>
            <p:nvPr/>
          </p:nvSpPr>
          <p:spPr>
            <a:xfrm>
              <a:off x="1491891" y="4902235"/>
              <a:ext cx="273450" cy="273450"/>
            </a:xfrm>
            <a:custGeom>
              <a:avLst/>
              <a:gdLst>
                <a:gd name="connsiteX0" fmla="*/ 273419 w 273450"/>
                <a:gd name="connsiteY0" fmla="*/ 136560 h 273450"/>
                <a:gd name="connsiteX1" fmla="*/ 136694 w 273450"/>
                <a:gd name="connsiteY1" fmla="*/ 273285 h 273450"/>
                <a:gd name="connsiteX2" fmla="*/ -31 w 273450"/>
                <a:gd name="connsiteY2" fmla="*/ 136560 h 273450"/>
                <a:gd name="connsiteX3" fmla="*/ 136694 w 273450"/>
                <a:gd name="connsiteY3" fmla="*/ -165 h 273450"/>
                <a:gd name="connsiteX4" fmla="*/ 273419 w 273450"/>
                <a:gd name="connsiteY4" fmla="*/ 136560 h 273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50" h="273450">
                  <a:moveTo>
                    <a:pt x="273419" y="136560"/>
                  </a:moveTo>
                  <a:cubicBezTo>
                    <a:pt x="273419" y="212071"/>
                    <a:pt x="212205" y="273285"/>
                    <a:pt x="136694" y="273285"/>
                  </a:cubicBezTo>
                  <a:cubicBezTo>
                    <a:pt x="61183" y="273285"/>
                    <a:pt x="-31" y="212071"/>
                    <a:pt x="-31" y="136560"/>
                  </a:cubicBezTo>
                  <a:cubicBezTo>
                    <a:pt x="-31" y="61049"/>
                    <a:pt x="61183" y="-165"/>
                    <a:pt x="136694" y="-165"/>
                  </a:cubicBezTo>
                  <a:cubicBezTo>
                    <a:pt x="212205" y="-165"/>
                    <a:pt x="273419" y="61049"/>
                    <a:pt x="273419" y="136560"/>
                  </a:cubicBezTo>
                  <a:close/>
                </a:path>
              </a:pathLst>
            </a:custGeom>
            <a:grpFill/>
            <a:ln w="16267"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xmlns="" id="{1D918EAF-2DAC-82A0-0C01-55151A537224}"/>
                </a:ext>
              </a:extLst>
            </p:cNvPr>
            <p:cNvSpPr/>
            <p:nvPr/>
          </p:nvSpPr>
          <p:spPr>
            <a:xfrm>
              <a:off x="3770941" y="4902235"/>
              <a:ext cx="273450" cy="273450"/>
            </a:xfrm>
            <a:custGeom>
              <a:avLst/>
              <a:gdLst>
                <a:gd name="connsiteX0" fmla="*/ 273419 w 273450"/>
                <a:gd name="connsiteY0" fmla="*/ 136560 h 273450"/>
                <a:gd name="connsiteX1" fmla="*/ 136694 w 273450"/>
                <a:gd name="connsiteY1" fmla="*/ 273285 h 273450"/>
                <a:gd name="connsiteX2" fmla="*/ -31 w 273450"/>
                <a:gd name="connsiteY2" fmla="*/ 136560 h 273450"/>
                <a:gd name="connsiteX3" fmla="*/ 136694 w 273450"/>
                <a:gd name="connsiteY3" fmla="*/ -165 h 273450"/>
                <a:gd name="connsiteX4" fmla="*/ 273419 w 273450"/>
                <a:gd name="connsiteY4" fmla="*/ 136560 h 273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50" h="273450">
                  <a:moveTo>
                    <a:pt x="273419" y="136560"/>
                  </a:moveTo>
                  <a:cubicBezTo>
                    <a:pt x="273419" y="212071"/>
                    <a:pt x="212205" y="273285"/>
                    <a:pt x="136694" y="273285"/>
                  </a:cubicBezTo>
                  <a:cubicBezTo>
                    <a:pt x="61183" y="273285"/>
                    <a:pt x="-31" y="212071"/>
                    <a:pt x="-31" y="136560"/>
                  </a:cubicBezTo>
                  <a:cubicBezTo>
                    <a:pt x="-31" y="61049"/>
                    <a:pt x="61183" y="-165"/>
                    <a:pt x="136694" y="-165"/>
                  </a:cubicBezTo>
                  <a:cubicBezTo>
                    <a:pt x="212205" y="-165"/>
                    <a:pt x="273419" y="61049"/>
                    <a:pt x="273419" y="136560"/>
                  </a:cubicBezTo>
                  <a:close/>
                </a:path>
              </a:pathLst>
            </a:custGeom>
            <a:grpFill/>
            <a:ln w="16267"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xmlns="" id="{F3C38F7D-F2A6-9BF3-9D26-8A0FF6930865}"/>
                </a:ext>
              </a:extLst>
            </p:cNvPr>
            <p:cNvSpPr/>
            <p:nvPr/>
          </p:nvSpPr>
          <p:spPr>
            <a:xfrm>
              <a:off x="5940825" y="4902653"/>
              <a:ext cx="273450" cy="273450"/>
            </a:xfrm>
            <a:custGeom>
              <a:avLst/>
              <a:gdLst>
                <a:gd name="connsiteX0" fmla="*/ 273419 w 273450"/>
                <a:gd name="connsiteY0" fmla="*/ 136560 h 273450"/>
                <a:gd name="connsiteX1" fmla="*/ 136694 w 273450"/>
                <a:gd name="connsiteY1" fmla="*/ 273285 h 273450"/>
                <a:gd name="connsiteX2" fmla="*/ -31 w 273450"/>
                <a:gd name="connsiteY2" fmla="*/ 136560 h 273450"/>
                <a:gd name="connsiteX3" fmla="*/ 136694 w 273450"/>
                <a:gd name="connsiteY3" fmla="*/ -165 h 273450"/>
                <a:gd name="connsiteX4" fmla="*/ 273419 w 273450"/>
                <a:gd name="connsiteY4" fmla="*/ 136560 h 273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50" h="273450">
                  <a:moveTo>
                    <a:pt x="273419" y="136560"/>
                  </a:moveTo>
                  <a:cubicBezTo>
                    <a:pt x="273419" y="212071"/>
                    <a:pt x="212205" y="273285"/>
                    <a:pt x="136694" y="273285"/>
                  </a:cubicBezTo>
                  <a:cubicBezTo>
                    <a:pt x="61183" y="273285"/>
                    <a:pt x="-31" y="212071"/>
                    <a:pt x="-31" y="136560"/>
                  </a:cubicBezTo>
                  <a:cubicBezTo>
                    <a:pt x="-31" y="61049"/>
                    <a:pt x="61183" y="-165"/>
                    <a:pt x="136694" y="-165"/>
                  </a:cubicBezTo>
                  <a:cubicBezTo>
                    <a:pt x="212205" y="-165"/>
                    <a:pt x="273419" y="61049"/>
                    <a:pt x="273419" y="136560"/>
                  </a:cubicBezTo>
                  <a:close/>
                </a:path>
              </a:pathLst>
            </a:custGeom>
            <a:grpFill/>
            <a:ln w="16267"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xmlns="" id="{2328B3D6-E254-D7A5-78CA-9E1F0B12D221}"/>
                </a:ext>
              </a:extLst>
            </p:cNvPr>
            <p:cNvSpPr/>
            <p:nvPr/>
          </p:nvSpPr>
          <p:spPr>
            <a:xfrm>
              <a:off x="8314075" y="4902423"/>
              <a:ext cx="273450" cy="273450"/>
            </a:xfrm>
            <a:custGeom>
              <a:avLst/>
              <a:gdLst>
                <a:gd name="connsiteX0" fmla="*/ 273419 w 273450"/>
                <a:gd name="connsiteY0" fmla="*/ 136560 h 273450"/>
                <a:gd name="connsiteX1" fmla="*/ 136694 w 273450"/>
                <a:gd name="connsiteY1" fmla="*/ 273285 h 273450"/>
                <a:gd name="connsiteX2" fmla="*/ -31 w 273450"/>
                <a:gd name="connsiteY2" fmla="*/ 136560 h 273450"/>
                <a:gd name="connsiteX3" fmla="*/ 136694 w 273450"/>
                <a:gd name="connsiteY3" fmla="*/ -165 h 273450"/>
                <a:gd name="connsiteX4" fmla="*/ 273419 w 273450"/>
                <a:gd name="connsiteY4" fmla="*/ 136560 h 273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50" h="273450">
                  <a:moveTo>
                    <a:pt x="273419" y="136560"/>
                  </a:moveTo>
                  <a:cubicBezTo>
                    <a:pt x="273419" y="212071"/>
                    <a:pt x="212206" y="273285"/>
                    <a:pt x="136694" y="273285"/>
                  </a:cubicBezTo>
                  <a:cubicBezTo>
                    <a:pt x="61183" y="273285"/>
                    <a:pt x="-31" y="212071"/>
                    <a:pt x="-31" y="136560"/>
                  </a:cubicBezTo>
                  <a:cubicBezTo>
                    <a:pt x="-31" y="61049"/>
                    <a:pt x="61183" y="-165"/>
                    <a:pt x="136694" y="-165"/>
                  </a:cubicBezTo>
                  <a:cubicBezTo>
                    <a:pt x="212206" y="-165"/>
                    <a:pt x="273419" y="61049"/>
                    <a:pt x="273419" y="136560"/>
                  </a:cubicBezTo>
                  <a:close/>
                </a:path>
              </a:pathLst>
            </a:custGeom>
            <a:grpFill/>
            <a:ln w="16267"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xmlns="" id="{6AF2422A-D06E-B0DD-7904-4C5F37E9ABAD}"/>
                </a:ext>
              </a:extLst>
            </p:cNvPr>
            <p:cNvSpPr/>
            <p:nvPr/>
          </p:nvSpPr>
          <p:spPr>
            <a:xfrm>
              <a:off x="10589874" y="4901984"/>
              <a:ext cx="273450" cy="273450"/>
            </a:xfrm>
            <a:custGeom>
              <a:avLst/>
              <a:gdLst>
                <a:gd name="connsiteX0" fmla="*/ 273419 w 273450"/>
                <a:gd name="connsiteY0" fmla="*/ 136560 h 273450"/>
                <a:gd name="connsiteX1" fmla="*/ 136694 w 273450"/>
                <a:gd name="connsiteY1" fmla="*/ 273285 h 273450"/>
                <a:gd name="connsiteX2" fmla="*/ -32 w 273450"/>
                <a:gd name="connsiteY2" fmla="*/ 136560 h 273450"/>
                <a:gd name="connsiteX3" fmla="*/ 136694 w 273450"/>
                <a:gd name="connsiteY3" fmla="*/ -165 h 273450"/>
                <a:gd name="connsiteX4" fmla="*/ 273419 w 273450"/>
                <a:gd name="connsiteY4" fmla="*/ 136560 h 273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50" h="273450">
                  <a:moveTo>
                    <a:pt x="273419" y="136560"/>
                  </a:moveTo>
                  <a:cubicBezTo>
                    <a:pt x="273419" y="212071"/>
                    <a:pt x="212205" y="273285"/>
                    <a:pt x="136694" y="273285"/>
                  </a:cubicBezTo>
                  <a:cubicBezTo>
                    <a:pt x="61182" y="273285"/>
                    <a:pt x="-32" y="212071"/>
                    <a:pt x="-32" y="136560"/>
                  </a:cubicBezTo>
                  <a:cubicBezTo>
                    <a:pt x="-32" y="61049"/>
                    <a:pt x="61182" y="-165"/>
                    <a:pt x="136694" y="-165"/>
                  </a:cubicBezTo>
                  <a:cubicBezTo>
                    <a:pt x="212205" y="-165"/>
                    <a:pt x="273419" y="61049"/>
                    <a:pt x="273419" y="136560"/>
                  </a:cubicBezTo>
                  <a:close/>
                </a:path>
              </a:pathLst>
            </a:custGeom>
            <a:grpFill/>
            <a:ln w="16267" cap="flat">
              <a:noFill/>
              <a:prstDash val="solid"/>
              <a:miter/>
            </a:ln>
          </p:spPr>
          <p:txBody>
            <a:bodyPr rtlCol="0" anchor="ctr"/>
            <a:lstStyle/>
            <a:p>
              <a:endParaRPr lang="en-IN"/>
            </a:p>
          </p:txBody>
        </p:sp>
        <p:cxnSp>
          <p:nvCxnSpPr>
            <p:cNvPr id="26" name="Straight Arrow Connector 25">
              <a:extLst>
                <a:ext uri="{FF2B5EF4-FFF2-40B4-BE49-F238E27FC236}">
                  <a16:creationId xmlns:a16="http://schemas.microsoft.com/office/drawing/2014/main" xmlns="" id="{6C4CF3BF-634D-921C-C7AD-36FED8D66689}"/>
                </a:ext>
              </a:extLst>
            </p:cNvPr>
            <p:cNvCxnSpPr>
              <a:cxnSpLocks/>
            </p:cNvCxnSpPr>
            <p:nvPr/>
          </p:nvCxnSpPr>
          <p:spPr>
            <a:xfrm>
              <a:off x="2093771" y="5038960"/>
              <a:ext cx="1348740" cy="0"/>
            </a:xfrm>
            <a:prstGeom prst="straightConnector1">
              <a:avLst/>
            </a:prstGeom>
            <a:grpFill/>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xmlns="" id="{2846AE19-18E6-E9A6-0B4D-BD065B49E93F}"/>
                </a:ext>
              </a:extLst>
            </p:cNvPr>
            <p:cNvCxnSpPr>
              <a:cxnSpLocks/>
            </p:cNvCxnSpPr>
            <p:nvPr/>
          </p:nvCxnSpPr>
          <p:spPr>
            <a:xfrm>
              <a:off x="4318238" y="5038960"/>
              <a:ext cx="1348740" cy="0"/>
            </a:xfrm>
            <a:prstGeom prst="straightConnector1">
              <a:avLst/>
            </a:prstGeom>
            <a:grpFill/>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A3B90BC0-02D1-C961-E847-4F3064A19F14}"/>
                </a:ext>
              </a:extLst>
            </p:cNvPr>
            <p:cNvCxnSpPr>
              <a:cxnSpLocks/>
            </p:cNvCxnSpPr>
            <p:nvPr/>
          </p:nvCxnSpPr>
          <p:spPr>
            <a:xfrm>
              <a:off x="6589805" y="5038960"/>
              <a:ext cx="1348740" cy="0"/>
            </a:xfrm>
            <a:prstGeom prst="straightConnector1">
              <a:avLst/>
            </a:prstGeom>
            <a:grpFill/>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xmlns="" id="{8A8CBAE8-79CB-4E5B-75DA-8763FAE0167F}"/>
                </a:ext>
              </a:extLst>
            </p:cNvPr>
            <p:cNvCxnSpPr>
              <a:cxnSpLocks/>
            </p:cNvCxnSpPr>
            <p:nvPr/>
          </p:nvCxnSpPr>
          <p:spPr>
            <a:xfrm>
              <a:off x="8914329" y="5038960"/>
              <a:ext cx="1348740" cy="0"/>
            </a:xfrm>
            <a:prstGeom prst="straightConnector1">
              <a:avLst/>
            </a:prstGeom>
            <a:grpFill/>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1" name="Freeform: Shape 30">
            <a:extLst>
              <a:ext uri="{FF2B5EF4-FFF2-40B4-BE49-F238E27FC236}">
                <a16:creationId xmlns:a16="http://schemas.microsoft.com/office/drawing/2014/main" xmlns="" id="{28564058-BF0E-E2BC-D2EF-2EEA9CAE9D2A}"/>
              </a:ext>
            </a:extLst>
          </p:cNvPr>
          <p:cNvSpPr/>
          <p:nvPr/>
        </p:nvSpPr>
        <p:spPr>
          <a:xfrm>
            <a:off x="5547456" y="3432923"/>
            <a:ext cx="1060188" cy="1215148"/>
          </a:xfrm>
          <a:custGeom>
            <a:avLst/>
            <a:gdLst>
              <a:gd name="connsiteX0" fmla="*/ 696587 w 1393888"/>
              <a:gd name="connsiteY0" fmla="*/ 1597461 h 1597625"/>
              <a:gd name="connsiteX1" fmla="*/ 562467 w 1393888"/>
              <a:gd name="connsiteY1" fmla="*/ 1380491 h 1597625"/>
              <a:gd name="connsiteX2" fmla="*/ 13190 w 1393888"/>
              <a:gd name="connsiteY2" fmla="*/ 562322 h 1597625"/>
              <a:gd name="connsiteX3" fmla="*/ 831360 w 1393888"/>
              <a:gd name="connsiteY3" fmla="*/ 13061 h 1597625"/>
              <a:gd name="connsiteX4" fmla="*/ 1380636 w 1393888"/>
              <a:gd name="connsiteY4" fmla="*/ 831214 h 1597625"/>
              <a:gd name="connsiteX5" fmla="*/ 831360 w 1393888"/>
              <a:gd name="connsiteY5" fmla="*/ 1380491 h 1597625"/>
              <a:gd name="connsiteX6" fmla="*/ 696587 w 1393888"/>
              <a:gd name="connsiteY6" fmla="*/ 14868 h 1597625"/>
              <a:gd name="connsiteX7" fmla="*/ 15762 w 1393888"/>
              <a:gd name="connsiteY7" fmla="*/ 697387 h 1597625"/>
              <a:gd name="connsiteX8" fmla="*/ 568164 w 1393888"/>
              <a:gd name="connsiteY8" fmla="*/ 1365842 h 1597625"/>
              <a:gd name="connsiteX9" fmla="*/ 571419 w 1393888"/>
              <a:gd name="connsiteY9" fmla="*/ 1365842 h 1597625"/>
              <a:gd name="connsiteX10" fmla="*/ 696587 w 1393888"/>
              <a:gd name="connsiteY10" fmla="*/ 1567674 h 1597625"/>
              <a:gd name="connsiteX11" fmla="*/ 821593 w 1393888"/>
              <a:gd name="connsiteY11" fmla="*/ 1365842 h 1597625"/>
              <a:gd name="connsiteX12" fmla="*/ 824849 w 1393888"/>
              <a:gd name="connsiteY12" fmla="*/ 1365842 h 1597625"/>
              <a:gd name="connsiteX13" fmla="*/ 1364880 w 1393888"/>
              <a:gd name="connsiteY13" fmla="*/ 567270 h 1597625"/>
              <a:gd name="connsiteX14" fmla="*/ 696587 w 1393888"/>
              <a:gd name="connsiteY14" fmla="*/ 14868 h 159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3888" h="1597625">
                <a:moveTo>
                  <a:pt x="696587" y="1597461"/>
                </a:moveTo>
                <a:lnTo>
                  <a:pt x="562467" y="1380491"/>
                </a:lnTo>
                <a:cubicBezTo>
                  <a:pt x="184861" y="1306237"/>
                  <a:pt x="-61048" y="939927"/>
                  <a:pt x="13190" y="562322"/>
                </a:cubicBezTo>
                <a:cubicBezTo>
                  <a:pt x="87445" y="184716"/>
                  <a:pt x="453754" y="-61193"/>
                  <a:pt x="831360" y="13061"/>
                </a:cubicBezTo>
                <a:cubicBezTo>
                  <a:pt x="1208965" y="87316"/>
                  <a:pt x="1454875" y="453609"/>
                  <a:pt x="1380636" y="831214"/>
                </a:cubicBezTo>
                <a:cubicBezTo>
                  <a:pt x="1326044" y="1108848"/>
                  <a:pt x="1108993" y="1325899"/>
                  <a:pt x="831360" y="1380491"/>
                </a:cubicBezTo>
                <a:close/>
                <a:moveTo>
                  <a:pt x="696587" y="14868"/>
                </a:moveTo>
                <a:cubicBezTo>
                  <a:pt x="320105" y="15340"/>
                  <a:pt x="15290" y="320904"/>
                  <a:pt x="15762" y="697387"/>
                </a:cubicBezTo>
                <a:cubicBezTo>
                  <a:pt x="16169" y="1023704"/>
                  <a:pt x="247771" y="1303958"/>
                  <a:pt x="568164" y="1365842"/>
                </a:cubicBezTo>
                <a:lnTo>
                  <a:pt x="571419" y="1365842"/>
                </a:lnTo>
                <a:lnTo>
                  <a:pt x="696587" y="1567674"/>
                </a:lnTo>
                <a:lnTo>
                  <a:pt x="821593" y="1365842"/>
                </a:lnTo>
                <a:lnTo>
                  <a:pt x="824849" y="1365842"/>
                </a:lnTo>
                <a:cubicBezTo>
                  <a:pt x="1194495" y="1294452"/>
                  <a:pt x="1436271" y="936916"/>
                  <a:pt x="1364880" y="567270"/>
                </a:cubicBezTo>
                <a:cubicBezTo>
                  <a:pt x="1303012" y="246943"/>
                  <a:pt x="1022840" y="15356"/>
                  <a:pt x="696587" y="14868"/>
                </a:cubicBezTo>
                <a:close/>
              </a:path>
            </a:pathLst>
          </a:custGeom>
          <a:solidFill>
            <a:schemeClr val="bg1"/>
          </a:solidFill>
          <a:ln w="16267"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xmlns="" id="{660488B2-02F5-12C5-2723-174941001C09}"/>
              </a:ext>
            </a:extLst>
          </p:cNvPr>
          <p:cNvSpPr/>
          <p:nvPr/>
        </p:nvSpPr>
        <p:spPr>
          <a:xfrm>
            <a:off x="3377572" y="3432923"/>
            <a:ext cx="1060188" cy="1215148"/>
          </a:xfrm>
          <a:custGeom>
            <a:avLst/>
            <a:gdLst>
              <a:gd name="connsiteX0" fmla="*/ 696587 w 1393888"/>
              <a:gd name="connsiteY0" fmla="*/ 1597461 h 1597625"/>
              <a:gd name="connsiteX1" fmla="*/ 562467 w 1393888"/>
              <a:gd name="connsiteY1" fmla="*/ 1380491 h 1597625"/>
              <a:gd name="connsiteX2" fmla="*/ 13190 w 1393888"/>
              <a:gd name="connsiteY2" fmla="*/ 562322 h 1597625"/>
              <a:gd name="connsiteX3" fmla="*/ 831360 w 1393888"/>
              <a:gd name="connsiteY3" fmla="*/ 13061 h 1597625"/>
              <a:gd name="connsiteX4" fmla="*/ 1380636 w 1393888"/>
              <a:gd name="connsiteY4" fmla="*/ 831214 h 1597625"/>
              <a:gd name="connsiteX5" fmla="*/ 831360 w 1393888"/>
              <a:gd name="connsiteY5" fmla="*/ 1380491 h 1597625"/>
              <a:gd name="connsiteX6" fmla="*/ 696587 w 1393888"/>
              <a:gd name="connsiteY6" fmla="*/ 14868 h 1597625"/>
              <a:gd name="connsiteX7" fmla="*/ 15762 w 1393888"/>
              <a:gd name="connsiteY7" fmla="*/ 697387 h 1597625"/>
              <a:gd name="connsiteX8" fmla="*/ 568164 w 1393888"/>
              <a:gd name="connsiteY8" fmla="*/ 1365842 h 1597625"/>
              <a:gd name="connsiteX9" fmla="*/ 571419 w 1393888"/>
              <a:gd name="connsiteY9" fmla="*/ 1365842 h 1597625"/>
              <a:gd name="connsiteX10" fmla="*/ 696587 w 1393888"/>
              <a:gd name="connsiteY10" fmla="*/ 1567674 h 1597625"/>
              <a:gd name="connsiteX11" fmla="*/ 821593 w 1393888"/>
              <a:gd name="connsiteY11" fmla="*/ 1365842 h 1597625"/>
              <a:gd name="connsiteX12" fmla="*/ 824849 w 1393888"/>
              <a:gd name="connsiteY12" fmla="*/ 1365842 h 1597625"/>
              <a:gd name="connsiteX13" fmla="*/ 1364880 w 1393888"/>
              <a:gd name="connsiteY13" fmla="*/ 567270 h 1597625"/>
              <a:gd name="connsiteX14" fmla="*/ 696587 w 1393888"/>
              <a:gd name="connsiteY14" fmla="*/ 14868 h 159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3888" h="1597625">
                <a:moveTo>
                  <a:pt x="696587" y="1597461"/>
                </a:moveTo>
                <a:lnTo>
                  <a:pt x="562467" y="1380491"/>
                </a:lnTo>
                <a:cubicBezTo>
                  <a:pt x="184861" y="1306237"/>
                  <a:pt x="-61048" y="939927"/>
                  <a:pt x="13190" y="562322"/>
                </a:cubicBezTo>
                <a:cubicBezTo>
                  <a:pt x="87445" y="184716"/>
                  <a:pt x="453754" y="-61193"/>
                  <a:pt x="831360" y="13061"/>
                </a:cubicBezTo>
                <a:cubicBezTo>
                  <a:pt x="1208965" y="87316"/>
                  <a:pt x="1454875" y="453609"/>
                  <a:pt x="1380636" y="831214"/>
                </a:cubicBezTo>
                <a:cubicBezTo>
                  <a:pt x="1326044" y="1108848"/>
                  <a:pt x="1108993" y="1325899"/>
                  <a:pt x="831360" y="1380491"/>
                </a:cubicBezTo>
                <a:close/>
                <a:moveTo>
                  <a:pt x="696587" y="14868"/>
                </a:moveTo>
                <a:cubicBezTo>
                  <a:pt x="320105" y="15340"/>
                  <a:pt x="15290" y="320904"/>
                  <a:pt x="15762" y="697387"/>
                </a:cubicBezTo>
                <a:cubicBezTo>
                  <a:pt x="16169" y="1023704"/>
                  <a:pt x="247771" y="1303958"/>
                  <a:pt x="568164" y="1365842"/>
                </a:cubicBezTo>
                <a:lnTo>
                  <a:pt x="571419" y="1365842"/>
                </a:lnTo>
                <a:lnTo>
                  <a:pt x="696587" y="1567674"/>
                </a:lnTo>
                <a:lnTo>
                  <a:pt x="821593" y="1365842"/>
                </a:lnTo>
                <a:lnTo>
                  <a:pt x="824849" y="1365842"/>
                </a:lnTo>
                <a:cubicBezTo>
                  <a:pt x="1194495" y="1294452"/>
                  <a:pt x="1436271" y="936916"/>
                  <a:pt x="1364880" y="567270"/>
                </a:cubicBezTo>
                <a:cubicBezTo>
                  <a:pt x="1303012" y="246943"/>
                  <a:pt x="1022840" y="15356"/>
                  <a:pt x="696587" y="14868"/>
                </a:cubicBezTo>
                <a:close/>
              </a:path>
            </a:pathLst>
          </a:custGeom>
          <a:solidFill>
            <a:schemeClr val="bg1"/>
          </a:solidFill>
          <a:ln w="16267"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xmlns="" id="{D41E669A-161E-62B7-344D-CF448E5DADCF}"/>
              </a:ext>
            </a:extLst>
          </p:cNvPr>
          <p:cNvSpPr/>
          <p:nvPr/>
        </p:nvSpPr>
        <p:spPr>
          <a:xfrm>
            <a:off x="1098522" y="3432923"/>
            <a:ext cx="1060188" cy="1215148"/>
          </a:xfrm>
          <a:custGeom>
            <a:avLst/>
            <a:gdLst>
              <a:gd name="connsiteX0" fmla="*/ 696587 w 1393888"/>
              <a:gd name="connsiteY0" fmla="*/ 1597461 h 1597625"/>
              <a:gd name="connsiteX1" fmla="*/ 562467 w 1393888"/>
              <a:gd name="connsiteY1" fmla="*/ 1380491 h 1597625"/>
              <a:gd name="connsiteX2" fmla="*/ 13190 w 1393888"/>
              <a:gd name="connsiteY2" fmla="*/ 562322 h 1597625"/>
              <a:gd name="connsiteX3" fmla="*/ 831360 w 1393888"/>
              <a:gd name="connsiteY3" fmla="*/ 13061 h 1597625"/>
              <a:gd name="connsiteX4" fmla="*/ 1380636 w 1393888"/>
              <a:gd name="connsiteY4" fmla="*/ 831214 h 1597625"/>
              <a:gd name="connsiteX5" fmla="*/ 831360 w 1393888"/>
              <a:gd name="connsiteY5" fmla="*/ 1380491 h 1597625"/>
              <a:gd name="connsiteX6" fmla="*/ 696587 w 1393888"/>
              <a:gd name="connsiteY6" fmla="*/ 14868 h 1597625"/>
              <a:gd name="connsiteX7" fmla="*/ 15762 w 1393888"/>
              <a:gd name="connsiteY7" fmla="*/ 697387 h 1597625"/>
              <a:gd name="connsiteX8" fmla="*/ 568164 w 1393888"/>
              <a:gd name="connsiteY8" fmla="*/ 1365842 h 1597625"/>
              <a:gd name="connsiteX9" fmla="*/ 571419 w 1393888"/>
              <a:gd name="connsiteY9" fmla="*/ 1365842 h 1597625"/>
              <a:gd name="connsiteX10" fmla="*/ 696587 w 1393888"/>
              <a:gd name="connsiteY10" fmla="*/ 1567674 h 1597625"/>
              <a:gd name="connsiteX11" fmla="*/ 821593 w 1393888"/>
              <a:gd name="connsiteY11" fmla="*/ 1365842 h 1597625"/>
              <a:gd name="connsiteX12" fmla="*/ 824849 w 1393888"/>
              <a:gd name="connsiteY12" fmla="*/ 1365842 h 1597625"/>
              <a:gd name="connsiteX13" fmla="*/ 1364880 w 1393888"/>
              <a:gd name="connsiteY13" fmla="*/ 567270 h 1597625"/>
              <a:gd name="connsiteX14" fmla="*/ 696587 w 1393888"/>
              <a:gd name="connsiteY14" fmla="*/ 14868 h 159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3888" h="1597625">
                <a:moveTo>
                  <a:pt x="696587" y="1597461"/>
                </a:moveTo>
                <a:lnTo>
                  <a:pt x="562467" y="1380491"/>
                </a:lnTo>
                <a:cubicBezTo>
                  <a:pt x="184861" y="1306237"/>
                  <a:pt x="-61048" y="939927"/>
                  <a:pt x="13190" y="562322"/>
                </a:cubicBezTo>
                <a:cubicBezTo>
                  <a:pt x="87445" y="184716"/>
                  <a:pt x="453754" y="-61193"/>
                  <a:pt x="831360" y="13061"/>
                </a:cubicBezTo>
                <a:cubicBezTo>
                  <a:pt x="1208965" y="87316"/>
                  <a:pt x="1454875" y="453609"/>
                  <a:pt x="1380636" y="831214"/>
                </a:cubicBezTo>
                <a:cubicBezTo>
                  <a:pt x="1326044" y="1108848"/>
                  <a:pt x="1108993" y="1325899"/>
                  <a:pt x="831360" y="1380491"/>
                </a:cubicBezTo>
                <a:close/>
                <a:moveTo>
                  <a:pt x="696587" y="14868"/>
                </a:moveTo>
                <a:cubicBezTo>
                  <a:pt x="320105" y="15340"/>
                  <a:pt x="15290" y="320904"/>
                  <a:pt x="15762" y="697387"/>
                </a:cubicBezTo>
                <a:cubicBezTo>
                  <a:pt x="16169" y="1023704"/>
                  <a:pt x="247771" y="1303958"/>
                  <a:pt x="568164" y="1365842"/>
                </a:cubicBezTo>
                <a:lnTo>
                  <a:pt x="571419" y="1365842"/>
                </a:lnTo>
                <a:lnTo>
                  <a:pt x="696587" y="1567674"/>
                </a:lnTo>
                <a:lnTo>
                  <a:pt x="821593" y="1365842"/>
                </a:lnTo>
                <a:lnTo>
                  <a:pt x="824849" y="1365842"/>
                </a:lnTo>
                <a:cubicBezTo>
                  <a:pt x="1194495" y="1294452"/>
                  <a:pt x="1436271" y="936916"/>
                  <a:pt x="1364880" y="567270"/>
                </a:cubicBezTo>
                <a:cubicBezTo>
                  <a:pt x="1303012" y="246943"/>
                  <a:pt x="1022840" y="15356"/>
                  <a:pt x="696587" y="14868"/>
                </a:cubicBezTo>
                <a:close/>
              </a:path>
            </a:pathLst>
          </a:custGeom>
          <a:solidFill>
            <a:schemeClr val="bg1"/>
          </a:solidFill>
          <a:ln w="16267" cap="flat">
            <a:noFill/>
            <a:prstDash val="solid"/>
            <a:miter/>
          </a:ln>
        </p:spPr>
        <p:txBody>
          <a:bodyPr rtlCol="0" anchor="ctr"/>
          <a:lstStyle/>
          <a:p>
            <a:endParaRPr lang="en-IN"/>
          </a:p>
        </p:txBody>
      </p:sp>
      <p:sp>
        <p:nvSpPr>
          <p:cNvPr id="36" name="TextBox 35">
            <a:extLst>
              <a:ext uri="{FF2B5EF4-FFF2-40B4-BE49-F238E27FC236}">
                <a16:creationId xmlns:a16="http://schemas.microsoft.com/office/drawing/2014/main" xmlns="" id="{A4935C62-4ED3-DC8B-1A5F-9A536F9A1DA9}"/>
              </a:ext>
            </a:extLst>
          </p:cNvPr>
          <p:cNvSpPr txBox="1"/>
          <p:nvPr/>
        </p:nvSpPr>
        <p:spPr>
          <a:xfrm>
            <a:off x="745707" y="5532517"/>
            <a:ext cx="1765818" cy="338554"/>
          </a:xfrm>
          <a:prstGeom prst="rect">
            <a:avLst/>
          </a:prstGeom>
          <a:noFill/>
        </p:spPr>
        <p:txBody>
          <a:bodyPr wrap="square">
            <a:spAutoFit/>
          </a:bodyPr>
          <a:lstStyle/>
          <a:p>
            <a:pPr algn="ctr"/>
            <a:r>
              <a:rPr lang="en-IN" sz="1600" i="0" dirty="0">
                <a:solidFill>
                  <a:schemeClr val="tx1">
                    <a:lumMod val="75000"/>
                    <a:lumOff val="25000"/>
                  </a:schemeClr>
                </a:solidFill>
                <a:effectLst/>
                <a:latin typeface="Montserrat" panose="00000500000000000000" pitchFamily="2" charset="0"/>
              </a:rPr>
              <a:t>Traceability</a:t>
            </a:r>
            <a:endParaRPr lang="en-IN" sz="1600" dirty="0">
              <a:solidFill>
                <a:schemeClr val="tx1">
                  <a:lumMod val="75000"/>
                  <a:lumOff val="25000"/>
                </a:schemeClr>
              </a:solidFill>
              <a:latin typeface="Montserrat" panose="00000500000000000000" pitchFamily="2" charset="0"/>
            </a:endParaRPr>
          </a:p>
        </p:txBody>
      </p:sp>
      <p:sp>
        <p:nvSpPr>
          <p:cNvPr id="37" name="TextBox 36">
            <a:extLst>
              <a:ext uri="{FF2B5EF4-FFF2-40B4-BE49-F238E27FC236}">
                <a16:creationId xmlns:a16="http://schemas.microsoft.com/office/drawing/2014/main" xmlns="" id="{53447809-838B-0D69-3C67-3D2F23CF078C}"/>
              </a:ext>
            </a:extLst>
          </p:cNvPr>
          <p:cNvSpPr txBox="1"/>
          <p:nvPr/>
        </p:nvSpPr>
        <p:spPr>
          <a:xfrm>
            <a:off x="3020203" y="5532517"/>
            <a:ext cx="1765818" cy="584775"/>
          </a:xfrm>
          <a:prstGeom prst="rect">
            <a:avLst/>
          </a:prstGeom>
          <a:noFill/>
        </p:spPr>
        <p:txBody>
          <a:bodyPr wrap="square">
            <a:spAutoFit/>
          </a:bodyPr>
          <a:lstStyle/>
          <a:p>
            <a:pPr algn="ctr"/>
            <a:r>
              <a:rPr lang="en-IN" sz="1600" dirty="0">
                <a:solidFill>
                  <a:schemeClr val="tx1">
                    <a:lumMod val="75000"/>
                    <a:lumOff val="25000"/>
                  </a:schemeClr>
                </a:solidFill>
                <a:latin typeface="Montserrat" panose="00000500000000000000" pitchFamily="2" charset="0"/>
              </a:rPr>
              <a:t>Inventory Management</a:t>
            </a:r>
          </a:p>
        </p:txBody>
      </p:sp>
      <p:sp>
        <p:nvSpPr>
          <p:cNvPr id="38" name="TextBox 37">
            <a:extLst>
              <a:ext uri="{FF2B5EF4-FFF2-40B4-BE49-F238E27FC236}">
                <a16:creationId xmlns:a16="http://schemas.microsoft.com/office/drawing/2014/main" xmlns="" id="{C2E04B06-825D-8DDF-101B-0BDBE5D7839A}"/>
              </a:ext>
            </a:extLst>
          </p:cNvPr>
          <p:cNvSpPr txBox="1"/>
          <p:nvPr/>
        </p:nvSpPr>
        <p:spPr>
          <a:xfrm>
            <a:off x="5294699" y="5532517"/>
            <a:ext cx="1765818" cy="584775"/>
          </a:xfrm>
          <a:prstGeom prst="rect">
            <a:avLst/>
          </a:prstGeom>
          <a:noFill/>
        </p:spPr>
        <p:txBody>
          <a:bodyPr wrap="square">
            <a:spAutoFit/>
          </a:bodyPr>
          <a:lstStyle/>
          <a:p>
            <a:pPr algn="ctr"/>
            <a:r>
              <a:rPr lang="en-IN" sz="1600" dirty="0">
                <a:solidFill>
                  <a:schemeClr val="tx1">
                    <a:lumMod val="75000"/>
                    <a:lumOff val="25000"/>
                  </a:schemeClr>
                </a:solidFill>
                <a:latin typeface="Montserrat" panose="00000500000000000000" pitchFamily="2" charset="0"/>
              </a:rPr>
              <a:t>Demand Forecasting</a:t>
            </a:r>
          </a:p>
        </p:txBody>
      </p:sp>
      <p:sp>
        <p:nvSpPr>
          <p:cNvPr id="39" name="TextBox 38">
            <a:extLst>
              <a:ext uri="{FF2B5EF4-FFF2-40B4-BE49-F238E27FC236}">
                <a16:creationId xmlns:a16="http://schemas.microsoft.com/office/drawing/2014/main" xmlns="" id="{514B1676-9BC8-EDEF-F800-72B6213E845D}"/>
              </a:ext>
            </a:extLst>
          </p:cNvPr>
          <p:cNvSpPr txBox="1"/>
          <p:nvPr/>
        </p:nvSpPr>
        <p:spPr>
          <a:xfrm>
            <a:off x="7569195" y="5532517"/>
            <a:ext cx="1765818" cy="584775"/>
          </a:xfrm>
          <a:prstGeom prst="rect">
            <a:avLst/>
          </a:prstGeom>
          <a:noFill/>
        </p:spPr>
        <p:txBody>
          <a:bodyPr wrap="square">
            <a:spAutoFit/>
          </a:bodyPr>
          <a:lstStyle/>
          <a:p>
            <a:pPr algn="ctr"/>
            <a:r>
              <a:rPr lang="en-IN" sz="1600" dirty="0">
                <a:solidFill>
                  <a:schemeClr val="tx1">
                    <a:lumMod val="75000"/>
                    <a:lumOff val="25000"/>
                  </a:schemeClr>
                </a:solidFill>
                <a:latin typeface="Montserrat" panose="00000500000000000000" pitchFamily="2" charset="0"/>
              </a:rPr>
              <a:t>Transportation Logistics</a:t>
            </a:r>
          </a:p>
        </p:txBody>
      </p:sp>
      <p:sp>
        <p:nvSpPr>
          <p:cNvPr id="40" name="TextBox 39">
            <a:extLst>
              <a:ext uri="{FF2B5EF4-FFF2-40B4-BE49-F238E27FC236}">
                <a16:creationId xmlns:a16="http://schemas.microsoft.com/office/drawing/2014/main" xmlns="" id="{8BC296CB-33AC-0FF2-3F21-70D880D145CE}"/>
              </a:ext>
            </a:extLst>
          </p:cNvPr>
          <p:cNvSpPr txBox="1"/>
          <p:nvPr/>
        </p:nvSpPr>
        <p:spPr>
          <a:xfrm>
            <a:off x="9843690" y="5532517"/>
            <a:ext cx="1765818" cy="584775"/>
          </a:xfrm>
          <a:prstGeom prst="rect">
            <a:avLst/>
          </a:prstGeom>
          <a:noFill/>
        </p:spPr>
        <p:txBody>
          <a:bodyPr wrap="square">
            <a:spAutoFit/>
          </a:bodyPr>
          <a:lstStyle/>
          <a:p>
            <a:pPr algn="ctr"/>
            <a:r>
              <a:rPr lang="en-IN" sz="1600" dirty="0">
                <a:solidFill>
                  <a:schemeClr val="tx1">
                    <a:lumMod val="75000"/>
                    <a:lumOff val="25000"/>
                  </a:schemeClr>
                </a:solidFill>
                <a:latin typeface="Montserrat" panose="00000500000000000000" pitchFamily="2" charset="0"/>
              </a:rPr>
              <a:t>Collaboration Platforms</a:t>
            </a:r>
          </a:p>
        </p:txBody>
      </p:sp>
      <p:pic>
        <p:nvPicPr>
          <p:cNvPr id="2050" name="Picture 2" descr="What Software Engineering Can Teach Knowledge Engineers about Version  Control - Enterprise Knowledge">
            <a:extLst>
              <a:ext uri="{FF2B5EF4-FFF2-40B4-BE49-F238E27FC236}">
                <a16:creationId xmlns:a16="http://schemas.microsoft.com/office/drawing/2014/main" xmlns="" id="{9B659C5E-59AF-CBD2-6D64-A83CCAB8237B}"/>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52586" y="3659423"/>
            <a:ext cx="552061" cy="5520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nventory Control Icon - Free PNG &amp; SVG 3263243 - Noun Project">
            <a:extLst>
              <a:ext uri="{FF2B5EF4-FFF2-40B4-BE49-F238E27FC236}">
                <a16:creationId xmlns:a16="http://schemas.microsoft.com/office/drawing/2014/main" xmlns="" id="{6925507A-CACA-1B31-86DC-8A04627D7336}"/>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637862" y="3665649"/>
            <a:ext cx="539608" cy="53960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A black background with a black square&#10;&#10;Description automatically generated with medium confidence">
            <a:extLst>
              <a:ext uri="{FF2B5EF4-FFF2-40B4-BE49-F238E27FC236}">
                <a16:creationId xmlns:a16="http://schemas.microsoft.com/office/drawing/2014/main" xmlns="" id="{011BE8A4-08AE-07DE-4AFB-E5CD93E41AEC}"/>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825737" y="3683641"/>
            <a:ext cx="503626" cy="503624"/>
          </a:xfrm>
          <a:prstGeom prst="rect">
            <a:avLst/>
          </a:prstGeom>
        </p:spPr>
      </p:pic>
      <p:pic>
        <p:nvPicPr>
          <p:cNvPr id="44" name="Picture 43" descr="A black background with a black square&#10;&#10;Description automatically generated with medium confidence">
            <a:extLst>
              <a:ext uri="{FF2B5EF4-FFF2-40B4-BE49-F238E27FC236}">
                <a16:creationId xmlns:a16="http://schemas.microsoft.com/office/drawing/2014/main" xmlns="" id="{DA8F9752-8CAA-3B5C-5D2E-A2F8C69DE909}"/>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02241" y="3686619"/>
            <a:ext cx="497668" cy="497668"/>
          </a:xfrm>
          <a:prstGeom prst="rect">
            <a:avLst/>
          </a:prstGeom>
        </p:spPr>
      </p:pic>
      <p:pic>
        <p:nvPicPr>
          <p:cNvPr id="48" name="Graphic 47">
            <a:extLst>
              <a:ext uri="{FF2B5EF4-FFF2-40B4-BE49-F238E27FC236}">
                <a16:creationId xmlns:a16="http://schemas.microsoft.com/office/drawing/2014/main" xmlns="" id="{FE98C216-CE53-DA58-D90C-B90B1DEB0CE0}"/>
              </a:ext>
            </a:extLst>
          </p:cNvPr>
          <p:cNvPicPr>
            <a:picLocks noChangeAspect="1"/>
          </p:cNvPicPr>
          <p:nvPr/>
        </p:nvPicPr>
        <p:blipFill>
          <a:blip r:embed="rId10">
            <a:lum bright="100000"/>
            <a:extLst>
              <a:ext uri="{96DAC541-7B7A-43D3-8B79-37D633B846F1}">
                <asvg:svgBlip xmlns:asvg="http://schemas.microsoft.com/office/drawing/2016/SVG/main" xmlns="" r:embed="rId11"/>
              </a:ext>
            </a:extLst>
          </a:blip>
          <a:stretch>
            <a:fillRect/>
          </a:stretch>
        </p:blipFill>
        <p:spPr>
          <a:xfrm>
            <a:off x="10494685" y="3703539"/>
            <a:ext cx="463828" cy="463828"/>
          </a:xfrm>
          <a:prstGeom prst="rect">
            <a:avLst/>
          </a:prstGeom>
        </p:spPr>
      </p:pic>
    </p:spTree>
    <p:extLst>
      <p:ext uri="{BB962C8B-B14F-4D97-AF65-F5344CB8AC3E}">
        <p14:creationId xmlns:p14="http://schemas.microsoft.com/office/powerpoint/2010/main" val="1681013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group of cows eating grass&#10;&#10;Description automatically generated">
            <a:extLst>
              <a:ext uri="{FF2B5EF4-FFF2-40B4-BE49-F238E27FC236}">
                <a16:creationId xmlns:a16="http://schemas.microsoft.com/office/drawing/2014/main" xmlns="" id="{49C402A1-3FC0-FF59-A080-7C74356382DA}"/>
              </a:ext>
            </a:extLst>
          </p:cNvPr>
          <p:cNvPicPr>
            <a:picLocks noChangeAspect="1"/>
          </p:cNvPicPr>
          <p:nvPr/>
        </p:nvPicPr>
        <p:blipFill rotWithShape="1">
          <a:blip r:embed="rId2">
            <a:extLst>
              <a:ext uri="{28A0092B-C50C-407E-A947-70E740481C1C}">
                <a14:useLocalDpi xmlns:a14="http://schemas.microsoft.com/office/drawing/2010/main" val="0"/>
              </a:ext>
            </a:extLst>
          </a:blip>
          <a:srcRect t="24931" b="6581"/>
          <a:stretch/>
        </p:blipFill>
        <p:spPr>
          <a:xfrm>
            <a:off x="0" y="3384370"/>
            <a:ext cx="12192000" cy="3473630"/>
          </a:xfrm>
          <a:prstGeom prst="rect">
            <a:avLst/>
          </a:prstGeom>
        </p:spPr>
      </p:pic>
      <p:grpSp>
        <p:nvGrpSpPr>
          <p:cNvPr id="2" name="Group 1">
            <a:extLst>
              <a:ext uri="{FF2B5EF4-FFF2-40B4-BE49-F238E27FC236}">
                <a16:creationId xmlns:a16="http://schemas.microsoft.com/office/drawing/2014/main" xmlns="" id="{0A044C3F-524F-DE36-AD27-C964ABA9D6EC}"/>
              </a:ext>
            </a:extLst>
          </p:cNvPr>
          <p:cNvGrpSpPr/>
          <p:nvPr/>
        </p:nvGrpSpPr>
        <p:grpSpPr>
          <a:xfrm>
            <a:off x="251764" y="460908"/>
            <a:ext cx="11688473" cy="1461297"/>
            <a:chOff x="601122" y="4411703"/>
            <a:chExt cx="6679270" cy="1461297"/>
          </a:xfrm>
        </p:grpSpPr>
        <p:sp>
          <p:nvSpPr>
            <p:cNvPr id="3" name="TextBox 2">
              <a:extLst>
                <a:ext uri="{FF2B5EF4-FFF2-40B4-BE49-F238E27FC236}">
                  <a16:creationId xmlns:a16="http://schemas.microsoft.com/office/drawing/2014/main" xmlns="" id="{9059AF5C-A079-2B3D-3F05-BC220EB786D3}"/>
                </a:ext>
              </a:extLst>
            </p:cNvPr>
            <p:cNvSpPr txBox="1"/>
            <p:nvPr/>
          </p:nvSpPr>
          <p:spPr>
            <a:xfrm>
              <a:off x="1371600" y="4411703"/>
              <a:ext cx="4748759" cy="584775"/>
            </a:xfrm>
            <a:prstGeom prst="rect">
              <a:avLst/>
            </a:prstGeom>
            <a:noFill/>
          </p:spPr>
          <p:txBody>
            <a:bodyPr wrap="square">
              <a:spAutoFit/>
            </a:bodyPr>
            <a:lstStyle/>
            <a:p>
              <a:pPr algn="ctr"/>
              <a:r>
                <a:rPr lang="en-IN" sz="3200" b="1" i="0" dirty="0">
                  <a:solidFill>
                    <a:schemeClr val="tx1">
                      <a:lumMod val="75000"/>
                      <a:lumOff val="25000"/>
                    </a:schemeClr>
                  </a:solidFill>
                  <a:effectLst/>
                  <a:latin typeface="Montserrat" panose="00000500000000000000" pitchFamily="2" charset="0"/>
                </a:rPr>
                <a:t>Livestock Monitoring</a:t>
              </a:r>
              <a:endParaRPr lang="en-IN" sz="3200" b="1" dirty="0">
                <a:solidFill>
                  <a:schemeClr val="tx1">
                    <a:lumMod val="75000"/>
                    <a:lumOff val="25000"/>
                  </a:schemeClr>
                </a:solidFill>
                <a:latin typeface="Montserrat" panose="00000500000000000000" pitchFamily="2" charset="0"/>
              </a:endParaRPr>
            </a:p>
          </p:txBody>
        </p:sp>
        <p:sp>
          <p:nvSpPr>
            <p:cNvPr id="4" name="TextBox 3">
              <a:extLst>
                <a:ext uri="{FF2B5EF4-FFF2-40B4-BE49-F238E27FC236}">
                  <a16:creationId xmlns:a16="http://schemas.microsoft.com/office/drawing/2014/main" xmlns="" id="{FA22F6B5-31D5-604E-8AE0-A61295D0A04E}"/>
                </a:ext>
              </a:extLst>
            </p:cNvPr>
            <p:cNvSpPr txBox="1"/>
            <p:nvPr/>
          </p:nvSpPr>
          <p:spPr>
            <a:xfrm>
              <a:off x="601122" y="4996478"/>
              <a:ext cx="6679270" cy="876522"/>
            </a:xfrm>
            <a:prstGeom prst="rect">
              <a:avLst/>
            </a:prstGeom>
            <a:noFill/>
          </p:spPr>
          <p:txBody>
            <a:bodyPr wrap="square">
              <a:spAutoFit/>
            </a:bodyPr>
            <a:lstStyle/>
            <a:p>
              <a:pPr algn="ctr">
                <a:lnSpc>
                  <a:spcPct val="150000"/>
                </a:lnSpc>
              </a:pPr>
              <a:r>
                <a:rPr lang="en-US" b="0" i="0" dirty="0">
                  <a:solidFill>
                    <a:schemeClr val="tx1">
                      <a:lumMod val="75000"/>
                      <a:lumOff val="25000"/>
                    </a:schemeClr>
                  </a:solidFill>
                  <a:effectLst/>
                  <a:latin typeface="Montserrat" panose="00000500000000000000" pitchFamily="2" charset="0"/>
                </a:rPr>
                <a:t>IoT enhances livestock monitoring by tracking health, location, and behavior in real-time, enabling early illness detection, improved breeding, and optimized feeding for better farm management.</a:t>
              </a:r>
              <a:endParaRPr lang="en-IN" dirty="0">
                <a:solidFill>
                  <a:schemeClr val="tx1">
                    <a:lumMod val="75000"/>
                    <a:lumOff val="25000"/>
                  </a:schemeClr>
                </a:solidFill>
                <a:latin typeface="Montserrat" panose="00000500000000000000" pitchFamily="2" charset="0"/>
              </a:endParaRPr>
            </a:p>
          </p:txBody>
        </p:sp>
      </p:grpSp>
      <p:grpSp>
        <p:nvGrpSpPr>
          <p:cNvPr id="18" name="Group 17">
            <a:extLst>
              <a:ext uri="{FF2B5EF4-FFF2-40B4-BE49-F238E27FC236}">
                <a16:creationId xmlns:a16="http://schemas.microsoft.com/office/drawing/2014/main" xmlns="" id="{33AFC115-C68F-8B86-ACC5-7C203E552DB1}"/>
              </a:ext>
            </a:extLst>
          </p:cNvPr>
          <p:cNvGrpSpPr/>
          <p:nvPr/>
        </p:nvGrpSpPr>
        <p:grpSpPr>
          <a:xfrm>
            <a:off x="917889" y="2674152"/>
            <a:ext cx="10356222" cy="2261644"/>
            <a:chOff x="917889" y="2674152"/>
            <a:chExt cx="10356222" cy="2261644"/>
          </a:xfrm>
        </p:grpSpPr>
        <p:sp>
          <p:nvSpPr>
            <p:cNvPr id="7" name="Graphic 5">
              <a:extLst>
                <a:ext uri="{FF2B5EF4-FFF2-40B4-BE49-F238E27FC236}">
                  <a16:creationId xmlns:a16="http://schemas.microsoft.com/office/drawing/2014/main" xmlns="" id="{2CAD83A6-0C52-75B4-089E-0CC1C3B27354}"/>
                </a:ext>
              </a:extLst>
            </p:cNvPr>
            <p:cNvSpPr/>
            <p:nvPr/>
          </p:nvSpPr>
          <p:spPr>
            <a:xfrm>
              <a:off x="917889" y="3384370"/>
              <a:ext cx="10356222" cy="1551426"/>
            </a:xfrm>
            <a:custGeom>
              <a:avLst/>
              <a:gdLst>
                <a:gd name="connsiteX0" fmla="*/ 8309254 w 8579270"/>
                <a:gd name="connsiteY0" fmla="*/ 1551427 h 1551426"/>
                <a:gd name="connsiteX1" fmla="*/ 0 w 8579270"/>
                <a:gd name="connsiteY1" fmla="*/ 1551427 h 1551426"/>
                <a:gd name="connsiteX2" fmla="*/ 270016 w 8579270"/>
                <a:gd name="connsiteY2" fmla="*/ 0 h 1551426"/>
                <a:gd name="connsiteX3" fmla="*/ 8579270 w 8579270"/>
                <a:gd name="connsiteY3" fmla="*/ 0 h 1551426"/>
                <a:gd name="connsiteX4" fmla="*/ 8309254 w 8579270"/>
                <a:gd name="connsiteY4" fmla="*/ 1551427 h 1551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9270" h="1551426">
                  <a:moveTo>
                    <a:pt x="8309254" y="1551427"/>
                  </a:moveTo>
                  <a:lnTo>
                    <a:pt x="0" y="1551427"/>
                  </a:lnTo>
                  <a:lnTo>
                    <a:pt x="270016" y="0"/>
                  </a:lnTo>
                  <a:lnTo>
                    <a:pt x="8579270" y="0"/>
                  </a:lnTo>
                  <a:lnTo>
                    <a:pt x="8309254" y="1551427"/>
                  </a:lnTo>
                  <a:close/>
                </a:path>
              </a:pathLst>
            </a:custGeom>
            <a:solidFill>
              <a:schemeClr val="accent2"/>
            </a:solidFill>
            <a:ln w="27445" cap="flat">
              <a:noFill/>
              <a:prstDash val="solid"/>
              <a:miter/>
            </a:ln>
          </p:spPr>
          <p:txBody>
            <a:bodyPr rtlCol="0" anchor="ctr"/>
            <a:lstStyle/>
            <a:p>
              <a:endParaRPr lang="en-IN"/>
            </a:p>
          </p:txBody>
        </p:sp>
        <p:grpSp>
          <p:nvGrpSpPr>
            <p:cNvPr id="12" name="Group 11">
              <a:extLst>
                <a:ext uri="{FF2B5EF4-FFF2-40B4-BE49-F238E27FC236}">
                  <a16:creationId xmlns:a16="http://schemas.microsoft.com/office/drawing/2014/main" xmlns="" id="{ADD512A9-09B4-F2C5-D738-79E0C01D4067}"/>
                </a:ext>
              </a:extLst>
            </p:cNvPr>
            <p:cNvGrpSpPr/>
            <p:nvPr/>
          </p:nvGrpSpPr>
          <p:grpSpPr>
            <a:xfrm>
              <a:off x="1423260" y="2674152"/>
              <a:ext cx="9345481" cy="1250302"/>
              <a:chOff x="1840301" y="3806453"/>
              <a:chExt cx="9345481" cy="1250302"/>
            </a:xfrm>
          </p:grpSpPr>
          <p:sp>
            <p:nvSpPr>
              <p:cNvPr id="8" name="Parallelogram 7">
                <a:extLst>
                  <a:ext uri="{FF2B5EF4-FFF2-40B4-BE49-F238E27FC236}">
                    <a16:creationId xmlns:a16="http://schemas.microsoft.com/office/drawing/2014/main" xmlns="" id="{8640C41F-AC6C-FB83-C7B2-725C97A5AA8F}"/>
                  </a:ext>
                </a:extLst>
              </p:cNvPr>
              <p:cNvSpPr/>
              <p:nvPr/>
            </p:nvSpPr>
            <p:spPr>
              <a:xfrm>
                <a:off x="1840301" y="3806453"/>
                <a:ext cx="2093849" cy="1250302"/>
              </a:xfrm>
              <a:prstGeom prst="parallelogram">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i="0" dirty="0">
                    <a:solidFill>
                      <a:schemeClr val="bg1"/>
                    </a:solidFill>
                    <a:effectLst/>
                    <a:latin typeface="Montserrat" panose="00000500000000000000" pitchFamily="2" charset="0"/>
                  </a:rPr>
                  <a:t>Health Monitoring Sensors</a:t>
                </a:r>
                <a:endParaRPr lang="en-IN" sz="1600" dirty="0">
                  <a:solidFill>
                    <a:schemeClr val="bg1"/>
                  </a:solidFill>
                  <a:latin typeface="Montserrat" panose="00000500000000000000" pitchFamily="2" charset="0"/>
                </a:endParaRPr>
              </a:p>
            </p:txBody>
          </p:sp>
          <p:sp>
            <p:nvSpPr>
              <p:cNvPr id="9" name="Parallelogram 8">
                <a:extLst>
                  <a:ext uri="{FF2B5EF4-FFF2-40B4-BE49-F238E27FC236}">
                    <a16:creationId xmlns:a16="http://schemas.microsoft.com/office/drawing/2014/main" xmlns="" id="{9D05E14D-64A0-16E1-BE1F-F89191791E78}"/>
                  </a:ext>
                </a:extLst>
              </p:cNvPr>
              <p:cNvSpPr/>
              <p:nvPr/>
            </p:nvSpPr>
            <p:spPr>
              <a:xfrm>
                <a:off x="4257512" y="3806453"/>
                <a:ext cx="2093849" cy="1250302"/>
              </a:xfrm>
              <a:prstGeom prst="parallelogram">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i="0" dirty="0">
                    <a:solidFill>
                      <a:schemeClr val="bg1"/>
                    </a:solidFill>
                    <a:effectLst/>
                    <a:latin typeface="Montserrat" panose="00000500000000000000" pitchFamily="2" charset="0"/>
                  </a:rPr>
                  <a:t>GPS Trackers</a:t>
                </a:r>
                <a:endParaRPr lang="en-IN" sz="1600" dirty="0">
                  <a:solidFill>
                    <a:schemeClr val="bg1"/>
                  </a:solidFill>
                  <a:latin typeface="Montserrat" panose="00000500000000000000" pitchFamily="2" charset="0"/>
                </a:endParaRPr>
              </a:p>
            </p:txBody>
          </p:sp>
          <p:sp>
            <p:nvSpPr>
              <p:cNvPr id="10" name="Parallelogram 9">
                <a:extLst>
                  <a:ext uri="{FF2B5EF4-FFF2-40B4-BE49-F238E27FC236}">
                    <a16:creationId xmlns:a16="http://schemas.microsoft.com/office/drawing/2014/main" xmlns="" id="{BC42A937-7A45-249E-9F95-5F561644D99D}"/>
                  </a:ext>
                </a:extLst>
              </p:cNvPr>
              <p:cNvSpPr/>
              <p:nvPr/>
            </p:nvSpPr>
            <p:spPr>
              <a:xfrm>
                <a:off x="6674723" y="3806453"/>
                <a:ext cx="2093849" cy="1250302"/>
              </a:xfrm>
              <a:prstGeom prst="parallelogram">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i="0" dirty="0">
                    <a:solidFill>
                      <a:schemeClr val="bg1"/>
                    </a:solidFill>
                    <a:effectLst/>
                    <a:latin typeface="Montserrat" panose="00000500000000000000" pitchFamily="2" charset="0"/>
                  </a:rPr>
                  <a:t>Automated Feeding Systems</a:t>
                </a:r>
                <a:endParaRPr lang="en-IN" sz="1600" dirty="0">
                  <a:solidFill>
                    <a:schemeClr val="bg1"/>
                  </a:solidFill>
                  <a:latin typeface="Montserrat" panose="00000500000000000000" pitchFamily="2" charset="0"/>
                </a:endParaRPr>
              </a:p>
            </p:txBody>
          </p:sp>
          <p:sp>
            <p:nvSpPr>
              <p:cNvPr id="11" name="Parallelogram 10">
                <a:extLst>
                  <a:ext uri="{FF2B5EF4-FFF2-40B4-BE49-F238E27FC236}">
                    <a16:creationId xmlns:a16="http://schemas.microsoft.com/office/drawing/2014/main" xmlns="" id="{FFDD8F30-BCBE-AA53-6BEC-21BF6AD41074}"/>
                  </a:ext>
                </a:extLst>
              </p:cNvPr>
              <p:cNvSpPr/>
              <p:nvPr/>
            </p:nvSpPr>
            <p:spPr>
              <a:xfrm>
                <a:off x="9091933" y="3806453"/>
                <a:ext cx="2093849" cy="1250302"/>
              </a:xfrm>
              <a:prstGeom prst="parallelogram">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i="0" dirty="0" err="1">
                    <a:solidFill>
                      <a:schemeClr val="bg1"/>
                    </a:solidFill>
                    <a:effectLst/>
                    <a:latin typeface="Montserrat" panose="00000500000000000000" pitchFamily="2" charset="0"/>
                  </a:rPr>
                  <a:t>Behavioral</a:t>
                </a:r>
                <a:r>
                  <a:rPr lang="en-IN" sz="1600" b="1" i="0" dirty="0">
                    <a:solidFill>
                      <a:schemeClr val="bg1"/>
                    </a:solidFill>
                    <a:effectLst/>
                    <a:latin typeface="Montserrat" panose="00000500000000000000" pitchFamily="2" charset="0"/>
                  </a:rPr>
                  <a:t> Analysis</a:t>
                </a:r>
                <a:endParaRPr lang="en-IN" sz="1600" dirty="0">
                  <a:solidFill>
                    <a:schemeClr val="bg1"/>
                  </a:solidFill>
                  <a:latin typeface="Montserrat" panose="00000500000000000000" pitchFamily="2" charset="0"/>
                </a:endParaRPr>
              </a:p>
            </p:txBody>
          </p:sp>
        </p:grpSp>
      </p:grpSp>
    </p:spTree>
    <p:extLst>
      <p:ext uri="{BB962C8B-B14F-4D97-AF65-F5344CB8AC3E}">
        <p14:creationId xmlns:p14="http://schemas.microsoft.com/office/powerpoint/2010/main" val="810413330"/>
      </p:ext>
    </p:extLst>
  </p:cSld>
  <p:clrMapOvr>
    <a:masterClrMapping/>
  </p:clrMapOvr>
</p:sld>
</file>

<file path=ppt/theme/theme1.xml><?xml version="1.0" encoding="utf-8"?>
<a:theme xmlns:a="http://schemas.openxmlformats.org/drawingml/2006/main" name="Office Theme">
  <a:themeElements>
    <a:clrScheme name="Custom 963">
      <a:dk1>
        <a:srgbClr val="000000"/>
      </a:dk1>
      <a:lt1>
        <a:srgbClr val="FFFFFF"/>
      </a:lt1>
      <a:dk2>
        <a:srgbClr val="595959"/>
      </a:dk2>
      <a:lt2>
        <a:srgbClr val="EEEEEE"/>
      </a:lt2>
      <a:accent1>
        <a:srgbClr val="0989FA"/>
      </a:accent1>
      <a:accent2>
        <a:srgbClr val="69E781"/>
      </a:accent2>
      <a:accent3>
        <a:srgbClr val="FCBD24"/>
      </a:accent3>
      <a:accent4>
        <a:srgbClr val="4949E7"/>
      </a:accent4>
      <a:accent5>
        <a:srgbClr val="FCBD24"/>
      </a:accent5>
      <a:accent6>
        <a:srgbClr val="EC3A3B"/>
      </a:accent6>
      <a:hlink>
        <a:srgbClr val="0097A7"/>
      </a:hlink>
      <a:folHlink>
        <a:srgbClr val="0097A7"/>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135</TotalTime>
  <Words>512</Words>
  <Application>Microsoft Office PowerPoint</Application>
  <PresentationFormat>Custom</PresentationFormat>
  <Paragraphs>68</Paragraphs>
  <Slides>11</Slides>
  <Notes>2</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Santhiya K</dc:creator>
  <cp:lastModifiedBy>Dhaya nithi</cp:lastModifiedBy>
  <cp:revision>60</cp:revision>
  <dcterms:created xsi:type="dcterms:W3CDTF">2024-04-17T12:45:21Z</dcterms:created>
  <dcterms:modified xsi:type="dcterms:W3CDTF">2025-03-07T04:02:27Z</dcterms:modified>
</cp:coreProperties>
</file>